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616" r:id="rId2"/>
    <p:sldId id="260" r:id="rId3"/>
    <p:sldId id="274" r:id="rId4"/>
    <p:sldId id="275" r:id="rId5"/>
    <p:sldId id="276" r:id="rId6"/>
    <p:sldId id="261" r:id="rId7"/>
    <p:sldId id="278" r:id="rId8"/>
    <p:sldId id="280" r:id="rId9"/>
    <p:sldId id="283" r:id="rId10"/>
    <p:sldId id="282" r:id="rId11"/>
    <p:sldId id="284" r:id="rId12"/>
    <p:sldId id="286" r:id="rId13"/>
    <p:sldId id="303" r:id="rId14"/>
    <p:sldId id="288" r:id="rId15"/>
    <p:sldId id="281" r:id="rId16"/>
    <p:sldId id="289" r:id="rId17"/>
    <p:sldId id="290" r:id="rId18"/>
    <p:sldId id="291" r:id="rId19"/>
    <p:sldId id="292" r:id="rId20"/>
    <p:sldId id="293" r:id="rId21"/>
    <p:sldId id="294" r:id="rId22"/>
    <p:sldId id="296" r:id="rId23"/>
    <p:sldId id="295" r:id="rId24"/>
    <p:sldId id="298" r:id="rId25"/>
    <p:sldId id="271" r:id="rId26"/>
    <p:sldId id="302" r:id="rId27"/>
    <p:sldId id="61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36">
          <p15:clr>
            <a:srgbClr val="A4A3A4"/>
          </p15:clr>
        </p15:guide>
        <p15:guide id="2" pos="28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FF"/>
    <a:srgbClr val="3333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9" autoAdjust="0"/>
    <p:restoredTop sz="94660"/>
  </p:normalViewPr>
  <p:slideViewPr>
    <p:cSldViewPr snapToGrid="0" showGuides="1">
      <p:cViewPr varScale="1">
        <p:scale>
          <a:sx n="99" d="100"/>
          <a:sy n="99" d="100"/>
        </p:scale>
        <p:origin x="90" y="1104"/>
      </p:cViewPr>
      <p:guideLst>
        <p:guide orient="horz" pos="836"/>
        <p:guide pos="28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7F44B3-06A5-49D5-831A-613A637BE260}" type="datetimeFigureOut">
              <a:rPr lang="en-US" smtClean="0"/>
              <a:pPr/>
              <a:t>4/6/2019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FBF377-4F72-410B-8148-C4150AD449A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6D1AE7-DE1D-4D17-AE75-E5C10D6E07BF}" type="slidenum">
              <a:rPr lang="en-US" smtClean="0"/>
              <a:pPr/>
              <a:t>1</a:t>
            </a:fld>
            <a:endParaRPr lang="en-US"/>
          </a:p>
        </p:txBody>
      </p:sp>
    </p:spTree>
    <p:extLst>
      <p:ext uri="{BB962C8B-B14F-4D97-AF65-F5344CB8AC3E}">
        <p14:creationId xmlns:p14="http://schemas.microsoft.com/office/powerpoint/2010/main" val="1835778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6D1AE7-DE1D-4D17-AE75-E5C10D6E07BF}" type="slidenum">
              <a:rPr lang="en-US" smtClean="0"/>
              <a:pPr/>
              <a:t>27</a:t>
            </a:fld>
            <a:endParaRPr lang="en-US"/>
          </a:p>
        </p:txBody>
      </p:sp>
    </p:spTree>
    <p:extLst>
      <p:ext uri="{BB962C8B-B14F-4D97-AF65-F5344CB8AC3E}">
        <p14:creationId xmlns:p14="http://schemas.microsoft.com/office/powerpoint/2010/main" val="205245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90F12D-A170-4711-8A45-43A701B0ADD6}" type="datetimeFigureOut">
              <a:rPr lang="en-US" smtClean="0"/>
              <a:pPr/>
              <a:t>4/6/2019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val="2696264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90F12D-A170-4711-8A45-43A701B0ADD6}" type="datetimeFigureOut">
              <a:rPr lang="en-US" smtClean="0"/>
              <a:pPr/>
              <a:t>4/6/2019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val="1791489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90F12D-A170-4711-8A45-43A701B0ADD6}" type="datetimeFigureOut">
              <a:rPr lang="en-US" smtClean="0"/>
              <a:pPr/>
              <a:t>4/6/2019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val="3383517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90F12D-A170-4711-8A45-43A701B0ADD6}" type="datetimeFigureOut">
              <a:rPr lang="en-US" smtClean="0"/>
              <a:pPr/>
              <a:t>4/6/2019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val="2537099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90F12D-A170-4711-8A45-43A701B0ADD6}" type="datetimeFigureOut">
              <a:rPr lang="en-US" smtClean="0"/>
              <a:pPr/>
              <a:t>4/6/2019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val="2575260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90F12D-A170-4711-8A45-43A701B0ADD6}" type="datetimeFigureOut">
              <a:rPr lang="en-US" smtClean="0"/>
              <a:pPr/>
              <a:t>4/6/2019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val="1105368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90F12D-A170-4711-8A45-43A701B0ADD6}" type="datetimeFigureOut">
              <a:rPr lang="en-US" smtClean="0"/>
              <a:pPr/>
              <a:t>4/6/2019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val="1522561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90F12D-A170-4711-8A45-43A701B0ADD6}" type="datetimeFigureOut">
              <a:rPr lang="en-US" smtClean="0"/>
              <a:pPr/>
              <a:t>4/6/2019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val="3982575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90F12D-A170-4711-8A45-43A701B0ADD6}" type="datetimeFigureOut">
              <a:rPr lang="en-US" smtClean="0"/>
              <a:pPr/>
              <a:t>4/6/2019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val="3441850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90F12D-A170-4711-8A45-43A701B0ADD6}" type="datetimeFigureOut">
              <a:rPr lang="en-US" smtClean="0"/>
              <a:pPr/>
              <a:t>4/6/2019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val="42395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90F12D-A170-4711-8A45-43A701B0ADD6}" type="datetimeFigureOut">
              <a:rPr lang="en-US" smtClean="0"/>
              <a:pPr/>
              <a:t>4/6/2019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44017-E658-43E4-90F7-A3983FD0C166}" type="slidenum">
              <a:rPr lang="en-US" smtClean="0"/>
              <a:pPr/>
              <a:t>‹#›</a:t>
            </a:fld>
            <a:endParaRPr lang="en-US"/>
          </a:p>
        </p:txBody>
      </p:sp>
    </p:spTree>
    <p:extLst>
      <p:ext uri="{BB962C8B-B14F-4D97-AF65-F5344CB8AC3E}">
        <p14:creationId xmlns:p14="http://schemas.microsoft.com/office/powerpoint/2010/main" val="1966862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90F12D-A170-4711-8A45-43A701B0ADD6}" type="datetimeFigureOut">
              <a:rPr lang="en-US" smtClean="0"/>
              <a:pPr/>
              <a:t>4/6/2019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244017-E658-43E4-90F7-A3983FD0C166}" type="slidenum">
              <a:rPr lang="en-US" smtClean="0"/>
              <a:pPr/>
              <a:t>‹#›</a:t>
            </a:fld>
            <a:endParaRPr lang="en-US"/>
          </a:p>
        </p:txBody>
      </p:sp>
    </p:spTree>
    <p:extLst>
      <p:ext uri="{BB962C8B-B14F-4D97-AF65-F5344CB8AC3E}">
        <p14:creationId xmlns:p14="http://schemas.microsoft.com/office/powerpoint/2010/main" val="297582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eakKfY5aHmY"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hyperlink" Target="http://en.wikipedia.org/wiki/Laws_of_thermodynamics"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hyperlink" Target="http://www.kongregate.com/games/shaman4d/conways-game-of-life"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en.wikipedia.org/wiki/Laws_of_thermodynamics"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1.gif"/><Relationship Id="rId4" Type="http://schemas.openxmlformats.org/officeDocument/2006/relationships/image" Target="../media/image40.gif"/></Relationships>
</file>

<file path=ppt/slides/_rels/slide21.xml.rels><?xml version="1.0" encoding="UTF-8" standalone="yes"?>
<Relationships xmlns="http://schemas.openxmlformats.org/package/2006/relationships"><Relationship Id="rId3" Type="http://schemas.openxmlformats.org/officeDocument/2006/relationships/hyperlink" Target="http://www.conwaylife.com/wiki/Category:Patterns"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xP5-iIeKXE8" TargetMode="External"/><Relationship Id="rId2" Type="http://schemas.openxmlformats.org/officeDocument/2006/relationships/hyperlink" Target="https://youtu.be/C2vgICfQawE?t=71" TargetMode="External"/><Relationship Id="rId1" Type="http://schemas.openxmlformats.org/officeDocument/2006/relationships/slideLayout" Target="../slideLayouts/slideLayout2.xml"/><Relationship Id="rId4" Type="http://schemas.openxmlformats.org/officeDocument/2006/relationships/hyperlink" Target="http://lmgtfy.com/?q=conway%27s+game+of+lif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2.gif"/><Relationship Id="rId7" Type="http://schemas.openxmlformats.org/officeDocument/2006/relationships/image" Target="../media/image46.gif"/><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45.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5" name="Picture 4">
            <a:extLst>
              <a:ext uri="{FF2B5EF4-FFF2-40B4-BE49-F238E27FC236}">
                <a16:creationId xmlns:a16="http://schemas.microsoft.com/office/drawing/2014/main" id="{2307D475-7E66-46CD-8FA4-F260D392533F}"/>
              </a:ext>
            </a:extLst>
          </p:cNvPr>
          <p:cNvPicPr>
            <a:picLocks noChangeAspect="1"/>
          </p:cNvPicPr>
          <p:nvPr/>
        </p:nvPicPr>
        <p:blipFill>
          <a:blip r:embed="rId3"/>
          <a:stretch>
            <a:fillRect/>
          </a:stretch>
        </p:blipFill>
        <p:spPr>
          <a:xfrm>
            <a:off x="1054683" y="86490"/>
            <a:ext cx="7034634" cy="6225539"/>
          </a:xfrm>
          <a:prstGeom prst="rect">
            <a:avLst/>
          </a:prstGeom>
        </p:spPr>
      </p:pic>
      <p:pic>
        <p:nvPicPr>
          <p:cNvPr id="7" name="Picture 2">
            <a:extLst>
              <a:ext uri="{FF2B5EF4-FFF2-40B4-BE49-F238E27FC236}">
                <a16:creationId xmlns:a16="http://schemas.microsoft.com/office/drawing/2014/main" id="{05758709-B9FE-4B17-AFA6-A81999AEF18B}"/>
              </a:ext>
            </a:extLst>
          </p:cNvPr>
          <p:cNvPicPr>
            <a:picLocks noChangeAspect="1" noChangeArrowheads="1"/>
          </p:cNvPicPr>
          <p:nvPr/>
        </p:nvPicPr>
        <p:blipFill>
          <a:blip r:embed="rId4" cstate="print"/>
          <a:srcRect/>
          <a:stretch>
            <a:fillRect/>
          </a:stretch>
        </p:blipFill>
        <p:spPr bwMode="auto">
          <a:xfrm>
            <a:off x="2333250" y="5379626"/>
            <a:ext cx="215215" cy="214853"/>
          </a:xfrm>
          <a:prstGeom prst="rect">
            <a:avLst/>
          </a:prstGeom>
          <a:noFill/>
          <a:ln w="9525">
            <a:noFill/>
            <a:miter lim="800000"/>
            <a:headEnd/>
            <a:tailEnd/>
          </a:ln>
        </p:spPr>
      </p:pic>
      <p:pic>
        <p:nvPicPr>
          <p:cNvPr id="8" name="Picture 2">
            <a:extLst>
              <a:ext uri="{FF2B5EF4-FFF2-40B4-BE49-F238E27FC236}">
                <a16:creationId xmlns:a16="http://schemas.microsoft.com/office/drawing/2014/main" id="{7855A0F4-2479-4DAF-AB6A-C337C6E60790}"/>
              </a:ext>
            </a:extLst>
          </p:cNvPr>
          <p:cNvPicPr>
            <a:picLocks noChangeAspect="1" noChangeArrowheads="1"/>
          </p:cNvPicPr>
          <p:nvPr/>
        </p:nvPicPr>
        <p:blipFill>
          <a:blip r:embed="rId4" cstate="print"/>
          <a:srcRect/>
          <a:stretch>
            <a:fillRect/>
          </a:stretch>
        </p:blipFill>
        <p:spPr bwMode="auto">
          <a:xfrm>
            <a:off x="2087668" y="5626333"/>
            <a:ext cx="215215" cy="214853"/>
          </a:xfrm>
          <a:prstGeom prst="rect">
            <a:avLst/>
          </a:prstGeom>
          <a:noFill/>
          <a:ln w="9525">
            <a:noFill/>
            <a:miter lim="800000"/>
            <a:headEnd/>
            <a:tailEnd/>
          </a:ln>
        </p:spPr>
      </p:pic>
      <p:pic>
        <p:nvPicPr>
          <p:cNvPr id="9" name="Picture 2">
            <a:extLst>
              <a:ext uri="{FF2B5EF4-FFF2-40B4-BE49-F238E27FC236}">
                <a16:creationId xmlns:a16="http://schemas.microsoft.com/office/drawing/2014/main" id="{FDBF9F18-3C7C-4269-8698-795A96169538}"/>
              </a:ext>
            </a:extLst>
          </p:cNvPr>
          <p:cNvPicPr>
            <a:picLocks noChangeAspect="1" noChangeArrowheads="1"/>
          </p:cNvPicPr>
          <p:nvPr/>
        </p:nvPicPr>
        <p:blipFill>
          <a:blip r:embed="rId4" cstate="print"/>
          <a:srcRect/>
          <a:stretch>
            <a:fillRect/>
          </a:stretch>
        </p:blipFill>
        <p:spPr bwMode="auto">
          <a:xfrm>
            <a:off x="4464392" y="5848938"/>
            <a:ext cx="215215" cy="214853"/>
          </a:xfrm>
          <a:prstGeom prst="rect">
            <a:avLst/>
          </a:prstGeom>
          <a:noFill/>
          <a:ln w="9525">
            <a:noFill/>
            <a:miter lim="800000"/>
            <a:headEnd/>
            <a:tailEnd/>
          </a:ln>
        </p:spPr>
      </p:pic>
      <p:pic>
        <p:nvPicPr>
          <p:cNvPr id="13" name="Picture 2">
            <a:extLst>
              <a:ext uri="{FF2B5EF4-FFF2-40B4-BE49-F238E27FC236}">
                <a16:creationId xmlns:a16="http://schemas.microsoft.com/office/drawing/2014/main" id="{27D3658E-AF8B-4170-B755-28F5E9586017}"/>
              </a:ext>
            </a:extLst>
          </p:cNvPr>
          <p:cNvPicPr>
            <a:picLocks noChangeAspect="1" noChangeArrowheads="1"/>
          </p:cNvPicPr>
          <p:nvPr/>
        </p:nvPicPr>
        <p:blipFill>
          <a:blip r:embed="rId4" cstate="print"/>
          <a:srcRect/>
          <a:stretch>
            <a:fillRect/>
          </a:stretch>
        </p:blipFill>
        <p:spPr bwMode="auto">
          <a:xfrm>
            <a:off x="2488195" y="6091719"/>
            <a:ext cx="215215" cy="214853"/>
          </a:xfrm>
          <a:prstGeom prst="rect">
            <a:avLst/>
          </a:prstGeom>
          <a:noFill/>
          <a:ln w="9525">
            <a:noFill/>
            <a:miter lim="800000"/>
            <a:headEnd/>
            <a:tailEnd/>
          </a:ln>
        </p:spPr>
      </p:pic>
      <p:sp>
        <p:nvSpPr>
          <p:cNvPr id="10" name="Rectangle 9">
            <a:extLst>
              <a:ext uri="{FF2B5EF4-FFF2-40B4-BE49-F238E27FC236}">
                <a16:creationId xmlns:a16="http://schemas.microsoft.com/office/drawing/2014/main" id="{6F57268F-C460-4A7C-9B7D-E0B24C784C12}"/>
              </a:ext>
            </a:extLst>
          </p:cNvPr>
          <p:cNvSpPr/>
          <p:nvPr/>
        </p:nvSpPr>
        <p:spPr>
          <a:xfrm>
            <a:off x="1226503" y="6286745"/>
            <a:ext cx="3214919" cy="276999"/>
          </a:xfrm>
          <a:prstGeom prst="rect">
            <a:avLst/>
          </a:prstGeom>
        </p:spPr>
        <p:txBody>
          <a:bodyPr wrap="none">
            <a:spAutoFit/>
          </a:bodyPr>
          <a:lstStyle/>
          <a:p>
            <a:r>
              <a:rPr lang="en-US" sz="1200" dirty="0"/>
              <a:t>16.5 Bonus section: 4th Law of Thermodynamics</a:t>
            </a:r>
          </a:p>
        </p:txBody>
      </p:sp>
      <p:sp>
        <p:nvSpPr>
          <p:cNvPr id="12" name="Rectangle: Rounded Corners 11">
            <a:extLst>
              <a:ext uri="{FF2B5EF4-FFF2-40B4-BE49-F238E27FC236}">
                <a16:creationId xmlns:a16="http://schemas.microsoft.com/office/drawing/2014/main" id="{BC0CE580-B03E-4973-9C86-85BE6A66BB41}"/>
              </a:ext>
            </a:extLst>
          </p:cNvPr>
          <p:cNvSpPr/>
          <p:nvPr/>
        </p:nvSpPr>
        <p:spPr>
          <a:xfrm>
            <a:off x="1274610" y="6314080"/>
            <a:ext cx="3096668" cy="228523"/>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4090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chemeClr val="tx1"/>
                </a:solidFill>
                <a:effectLst/>
                <a:uLnTx/>
                <a:uFillTx/>
                <a:latin typeface="+mj-lt"/>
                <a:ea typeface="+mj-ea"/>
                <a:cs typeface="+mj-cs"/>
              </a:rPr>
              <a:t>Emergent Complexity</a:t>
            </a:r>
          </a:p>
        </p:txBody>
      </p:sp>
      <p:sp>
        <p:nvSpPr>
          <p:cNvPr id="6" name="Rectangle 5"/>
          <p:cNvSpPr/>
          <p:nvPr/>
        </p:nvSpPr>
        <p:spPr>
          <a:xfrm>
            <a:off x="611188" y="1745522"/>
            <a:ext cx="7162800" cy="923330"/>
          </a:xfrm>
          <a:prstGeom prst="rect">
            <a:avLst/>
          </a:prstGeom>
        </p:spPr>
        <p:txBody>
          <a:bodyPr wrap="square">
            <a:spAutoFit/>
          </a:bodyPr>
          <a:lstStyle/>
          <a:p>
            <a:r>
              <a:rPr lang="en-US" b="1" dirty="0"/>
              <a:t>Emergence</a:t>
            </a:r>
            <a:r>
              <a:rPr lang="en-US" dirty="0"/>
              <a:t> is a process whereby larger entities, patterns, and regularities arise through interactions among smaller or simpler entities that themselves do not exhibit such properties.</a:t>
            </a:r>
          </a:p>
        </p:txBody>
      </p:sp>
      <p:sp>
        <p:nvSpPr>
          <p:cNvPr id="9" name="Rectangle 8"/>
          <p:cNvSpPr/>
          <p:nvPr/>
        </p:nvSpPr>
        <p:spPr>
          <a:xfrm>
            <a:off x="1975637" y="1041050"/>
            <a:ext cx="854593" cy="523220"/>
          </a:xfrm>
          <a:prstGeom prst="rect">
            <a:avLst/>
          </a:prstGeom>
        </p:spPr>
        <p:txBody>
          <a:bodyPr wrap="none">
            <a:spAutoFit/>
          </a:bodyPr>
          <a:lstStyle/>
          <a:p>
            <a:r>
              <a:rPr lang="en-US" sz="2800" dirty="0" err="1">
                <a:solidFill>
                  <a:srgbClr val="FF0000"/>
                </a:solidFill>
                <a:latin typeface="Symbol" pitchFamily="18" charset="2"/>
              </a:rPr>
              <a:t>D</a:t>
            </a:r>
            <a:r>
              <a:rPr lang="en-US" sz="2800" i="1" dirty="0" err="1">
                <a:solidFill>
                  <a:srgbClr val="FF0000"/>
                </a:solidFill>
              </a:rPr>
              <a:t>S</a:t>
            </a:r>
            <a:r>
              <a:rPr lang="en-US" sz="2800" baseline="-25000" dirty="0" err="1">
                <a:solidFill>
                  <a:srgbClr val="FF0000"/>
                </a:solidFill>
              </a:rPr>
              <a:t>sys</a:t>
            </a:r>
            <a:endParaRPr lang="en-US" sz="2000" dirty="0">
              <a:solidFill>
                <a:srgbClr val="FF0000"/>
              </a:solidFill>
            </a:endParaRPr>
          </a:p>
        </p:txBody>
      </p:sp>
      <p:cxnSp>
        <p:nvCxnSpPr>
          <p:cNvPr id="10" name="Straight Arrow Connector 9"/>
          <p:cNvCxnSpPr/>
          <p:nvPr/>
        </p:nvCxnSpPr>
        <p:spPr>
          <a:xfrm>
            <a:off x="2887209" y="1053779"/>
            <a:ext cx="0" cy="5097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82457" y="1103246"/>
            <a:ext cx="5167022" cy="400110"/>
          </a:xfrm>
          <a:prstGeom prst="rect">
            <a:avLst/>
          </a:prstGeom>
          <a:noFill/>
        </p:spPr>
        <p:txBody>
          <a:bodyPr wrap="square" rtlCol="0">
            <a:spAutoFit/>
          </a:bodyPr>
          <a:lstStyle/>
          <a:p>
            <a:r>
              <a:rPr lang="en-US" sz="2000" dirty="0">
                <a:solidFill>
                  <a:srgbClr val="FF0000"/>
                </a:solidFill>
              </a:rPr>
              <a:t>= increased order = increased “complexity”</a:t>
            </a:r>
          </a:p>
        </p:txBody>
      </p:sp>
      <p:sp>
        <p:nvSpPr>
          <p:cNvPr id="13" name="TextBox 12"/>
          <p:cNvSpPr txBox="1"/>
          <p:nvPr/>
        </p:nvSpPr>
        <p:spPr>
          <a:xfrm>
            <a:off x="2594143" y="2773919"/>
            <a:ext cx="3955748" cy="461665"/>
          </a:xfrm>
          <a:prstGeom prst="rect">
            <a:avLst/>
          </a:prstGeom>
          <a:noFill/>
        </p:spPr>
        <p:txBody>
          <a:bodyPr wrap="square" rtlCol="0">
            <a:spAutoFit/>
          </a:bodyPr>
          <a:lstStyle/>
          <a:p>
            <a:pPr algn="ctr"/>
            <a:r>
              <a:rPr lang="en-US" sz="2400" u="sng" dirty="0"/>
              <a:t>Flock of Birds/</a:t>
            </a:r>
            <a:r>
              <a:rPr lang="en-US" sz="2400" u="sng" dirty="0" err="1"/>
              <a:t>Murmuration</a:t>
            </a:r>
            <a:endParaRPr lang="en-US" sz="2400" u="sng" dirty="0"/>
          </a:p>
        </p:txBody>
      </p:sp>
      <p:cxnSp>
        <p:nvCxnSpPr>
          <p:cNvPr id="15" name="Straight Arrow Connector 14"/>
          <p:cNvCxnSpPr/>
          <p:nvPr/>
        </p:nvCxnSpPr>
        <p:spPr>
          <a:xfrm>
            <a:off x="3796747" y="4979504"/>
            <a:ext cx="141135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854682" y="4596056"/>
            <a:ext cx="1235851" cy="369332"/>
          </a:xfrm>
          <a:prstGeom prst="rect">
            <a:avLst/>
          </a:prstGeom>
        </p:spPr>
        <p:txBody>
          <a:bodyPr wrap="none">
            <a:spAutoFit/>
          </a:bodyPr>
          <a:lstStyle/>
          <a:p>
            <a:r>
              <a:rPr lang="en-US" dirty="0">
                <a:solidFill>
                  <a:srgbClr val="FF0000"/>
                </a:solidFill>
              </a:rPr>
              <a:t>Emergence</a:t>
            </a:r>
          </a:p>
        </p:txBody>
      </p:sp>
      <p:pic>
        <p:nvPicPr>
          <p:cNvPr id="36868" name="Picture 4" descr="Lamprotornis hildebrandti -Tanzania-8-2c.jpg"/>
          <p:cNvPicPr>
            <a:picLocks noChangeAspect="1" noChangeArrowheads="1"/>
          </p:cNvPicPr>
          <p:nvPr/>
        </p:nvPicPr>
        <p:blipFill>
          <a:blip r:embed="rId2" cstate="print"/>
          <a:srcRect/>
          <a:stretch>
            <a:fillRect/>
          </a:stretch>
        </p:blipFill>
        <p:spPr bwMode="auto">
          <a:xfrm>
            <a:off x="1363524" y="3813111"/>
            <a:ext cx="1819551" cy="2321748"/>
          </a:xfrm>
          <a:prstGeom prst="rect">
            <a:avLst/>
          </a:prstGeom>
          <a:noFill/>
        </p:spPr>
      </p:pic>
      <p:sp>
        <p:nvSpPr>
          <p:cNvPr id="21" name="Rectangle 20"/>
          <p:cNvSpPr/>
          <p:nvPr/>
        </p:nvSpPr>
        <p:spPr>
          <a:xfrm>
            <a:off x="5406889" y="4781589"/>
            <a:ext cx="2668707" cy="646331"/>
          </a:xfrm>
          <a:prstGeom prst="rect">
            <a:avLst/>
          </a:prstGeom>
        </p:spPr>
        <p:txBody>
          <a:bodyPr wrap="square">
            <a:spAutoFit/>
          </a:bodyPr>
          <a:lstStyle/>
          <a:p>
            <a:r>
              <a:rPr lang="en-US" dirty="0">
                <a:hlinkClick r:id="rId3"/>
              </a:rPr>
              <a:t>https://www.youtube.com/watch?v=eakKfY5aHmY</a:t>
            </a:r>
            <a:endParaRPr lang="en-US" dirty="0"/>
          </a:p>
        </p:txBody>
      </p:sp>
      <p:sp>
        <p:nvSpPr>
          <p:cNvPr id="22" name="Rectangle 21"/>
          <p:cNvSpPr/>
          <p:nvPr/>
        </p:nvSpPr>
        <p:spPr>
          <a:xfrm>
            <a:off x="1798128" y="6187122"/>
            <a:ext cx="891975" cy="369332"/>
          </a:xfrm>
          <a:prstGeom prst="rect">
            <a:avLst/>
          </a:prstGeom>
        </p:spPr>
        <p:txBody>
          <a:bodyPr wrap="none">
            <a:spAutoFit/>
          </a:bodyPr>
          <a:lstStyle/>
          <a:p>
            <a:r>
              <a:rPr lang="en-US" dirty="0">
                <a:solidFill>
                  <a:prstClr val="black"/>
                </a:solidFill>
              </a:rPr>
              <a:t>Starling</a:t>
            </a:r>
            <a:endParaRPr lang="en-US" dirty="0"/>
          </a:p>
        </p:txBody>
      </p:sp>
    </p:spTree>
    <p:extLst>
      <p:ext uri="{BB962C8B-B14F-4D97-AF65-F5344CB8AC3E}">
        <p14:creationId xmlns:p14="http://schemas.microsoft.com/office/powerpoint/2010/main" val="23023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chemeClr val="tx1"/>
                </a:solidFill>
                <a:effectLst/>
                <a:uLnTx/>
                <a:uFillTx/>
                <a:latin typeface="+mj-lt"/>
                <a:ea typeface="+mj-ea"/>
                <a:cs typeface="+mj-cs"/>
              </a:rPr>
              <a:t>Emergent Complexity</a:t>
            </a:r>
          </a:p>
        </p:txBody>
      </p:sp>
      <p:sp>
        <p:nvSpPr>
          <p:cNvPr id="6" name="Rectangle 5"/>
          <p:cNvSpPr/>
          <p:nvPr/>
        </p:nvSpPr>
        <p:spPr>
          <a:xfrm>
            <a:off x="611188" y="1745522"/>
            <a:ext cx="7162800" cy="923330"/>
          </a:xfrm>
          <a:prstGeom prst="rect">
            <a:avLst/>
          </a:prstGeom>
        </p:spPr>
        <p:txBody>
          <a:bodyPr wrap="square">
            <a:spAutoFit/>
          </a:bodyPr>
          <a:lstStyle/>
          <a:p>
            <a:r>
              <a:rPr lang="en-US" b="1" dirty="0"/>
              <a:t>Emergence</a:t>
            </a:r>
            <a:r>
              <a:rPr lang="en-US" dirty="0"/>
              <a:t> is a process whereby larger entities, patterns, and regularities arise through interactions among smaller or simpler entities that themselves do not exhibit such properties.</a:t>
            </a:r>
          </a:p>
        </p:txBody>
      </p:sp>
      <p:sp>
        <p:nvSpPr>
          <p:cNvPr id="9" name="Rectangle 8"/>
          <p:cNvSpPr/>
          <p:nvPr/>
        </p:nvSpPr>
        <p:spPr>
          <a:xfrm>
            <a:off x="1975637" y="1041050"/>
            <a:ext cx="854593" cy="523220"/>
          </a:xfrm>
          <a:prstGeom prst="rect">
            <a:avLst/>
          </a:prstGeom>
        </p:spPr>
        <p:txBody>
          <a:bodyPr wrap="none">
            <a:spAutoFit/>
          </a:bodyPr>
          <a:lstStyle/>
          <a:p>
            <a:r>
              <a:rPr lang="en-US" sz="2800" dirty="0" err="1">
                <a:solidFill>
                  <a:srgbClr val="FF0000"/>
                </a:solidFill>
                <a:latin typeface="Symbol" pitchFamily="18" charset="2"/>
              </a:rPr>
              <a:t>D</a:t>
            </a:r>
            <a:r>
              <a:rPr lang="en-US" sz="2800" i="1" dirty="0" err="1">
                <a:solidFill>
                  <a:srgbClr val="FF0000"/>
                </a:solidFill>
              </a:rPr>
              <a:t>S</a:t>
            </a:r>
            <a:r>
              <a:rPr lang="en-US" sz="2800" baseline="-25000" dirty="0" err="1">
                <a:solidFill>
                  <a:srgbClr val="FF0000"/>
                </a:solidFill>
              </a:rPr>
              <a:t>sys</a:t>
            </a:r>
            <a:endParaRPr lang="en-US" sz="2000" dirty="0">
              <a:solidFill>
                <a:srgbClr val="FF0000"/>
              </a:solidFill>
            </a:endParaRPr>
          </a:p>
        </p:txBody>
      </p:sp>
      <p:cxnSp>
        <p:nvCxnSpPr>
          <p:cNvPr id="10" name="Straight Arrow Connector 9"/>
          <p:cNvCxnSpPr/>
          <p:nvPr/>
        </p:nvCxnSpPr>
        <p:spPr>
          <a:xfrm>
            <a:off x="2887209" y="1053779"/>
            <a:ext cx="0" cy="5097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82457" y="1103246"/>
            <a:ext cx="5167022" cy="400110"/>
          </a:xfrm>
          <a:prstGeom prst="rect">
            <a:avLst/>
          </a:prstGeom>
          <a:noFill/>
        </p:spPr>
        <p:txBody>
          <a:bodyPr wrap="square" rtlCol="0">
            <a:spAutoFit/>
          </a:bodyPr>
          <a:lstStyle/>
          <a:p>
            <a:r>
              <a:rPr lang="en-US" sz="2000" dirty="0">
                <a:solidFill>
                  <a:srgbClr val="FF0000"/>
                </a:solidFill>
              </a:rPr>
              <a:t>= increased order = increased “complexity”</a:t>
            </a:r>
          </a:p>
        </p:txBody>
      </p:sp>
      <p:sp>
        <p:nvSpPr>
          <p:cNvPr id="13" name="TextBox 12"/>
          <p:cNvSpPr txBox="1"/>
          <p:nvPr/>
        </p:nvSpPr>
        <p:spPr>
          <a:xfrm>
            <a:off x="2594143" y="2773919"/>
            <a:ext cx="3955748" cy="461665"/>
          </a:xfrm>
          <a:prstGeom prst="rect">
            <a:avLst/>
          </a:prstGeom>
          <a:noFill/>
        </p:spPr>
        <p:txBody>
          <a:bodyPr wrap="square" rtlCol="0">
            <a:spAutoFit/>
          </a:bodyPr>
          <a:lstStyle/>
          <a:p>
            <a:pPr algn="ctr"/>
            <a:r>
              <a:rPr lang="en-US" sz="2400" u="sng" dirty="0"/>
              <a:t>Neurons to Thought </a:t>
            </a:r>
          </a:p>
        </p:txBody>
      </p:sp>
      <p:cxnSp>
        <p:nvCxnSpPr>
          <p:cNvPr id="14" name="Straight Arrow Connector 13"/>
          <p:cNvCxnSpPr/>
          <p:nvPr/>
        </p:nvCxnSpPr>
        <p:spPr>
          <a:xfrm>
            <a:off x="3796747" y="4979504"/>
            <a:ext cx="141135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854682" y="4596056"/>
            <a:ext cx="1235851" cy="369332"/>
          </a:xfrm>
          <a:prstGeom prst="rect">
            <a:avLst/>
          </a:prstGeom>
        </p:spPr>
        <p:txBody>
          <a:bodyPr wrap="none">
            <a:spAutoFit/>
          </a:bodyPr>
          <a:lstStyle/>
          <a:p>
            <a:r>
              <a:rPr lang="en-US" dirty="0">
                <a:solidFill>
                  <a:srgbClr val="FF0000"/>
                </a:solidFill>
              </a:rPr>
              <a:t>Emergence</a:t>
            </a:r>
          </a:p>
        </p:txBody>
      </p:sp>
      <p:pic>
        <p:nvPicPr>
          <p:cNvPr id="18" name="Picture 4" descr="http://britishsciencefestival.files.wordpress.com/2012/08/neuro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1783" y="4267201"/>
            <a:ext cx="2243034" cy="14830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cicurious.scientopia.org/wp-content/uploads/sites/3/2011/05/neurons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9288" y="3949149"/>
            <a:ext cx="2372138" cy="178049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108711" y="5774635"/>
            <a:ext cx="3468757" cy="369332"/>
          </a:xfrm>
          <a:prstGeom prst="rect">
            <a:avLst/>
          </a:prstGeom>
          <a:noFill/>
        </p:spPr>
        <p:txBody>
          <a:bodyPr wrap="square" rtlCol="0">
            <a:spAutoFit/>
          </a:bodyPr>
          <a:lstStyle/>
          <a:p>
            <a:pPr algn="ctr"/>
            <a:r>
              <a:rPr lang="en-US" dirty="0"/>
              <a:t>Consciousness/Self-awareness</a:t>
            </a:r>
          </a:p>
        </p:txBody>
      </p:sp>
    </p:spTree>
    <p:extLst>
      <p:ext uri="{BB962C8B-B14F-4D97-AF65-F5344CB8AC3E}">
        <p14:creationId xmlns:p14="http://schemas.microsoft.com/office/powerpoint/2010/main" val="23023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chemeClr val="tx1"/>
                </a:solidFill>
                <a:effectLst/>
                <a:uLnTx/>
                <a:uFillTx/>
                <a:latin typeface="+mj-lt"/>
                <a:ea typeface="+mj-ea"/>
                <a:cs typeface="+mj-cs"/>
              </a:rPr>
              <a:t>Emergent Complexity</a:t>
            </a:r>
          </a:p>
        </p:txBody>
      </p:sp>
      <p:sp>
        <p:nvSpPr>
          <p:cNvPr id="6" name="Rectangle 5"/>
          <p:cNvSpPr/>
          <p:nvPr/>
        </p:nvSpPr>
        <p:spPr>
          <a:xfrm>
            <a:off x="611188" y="1745522"/>
            <a:ext cx="7162800" cy="923330"/>
          </a:xfrm>
          <a:prstGeom prst="rect">
            <a:avLst/>
          </a:prstGeom>
        </p:spPr>
        <p:txBody>
          <a:bodyPr wrap="square">
            <a:spAutoFit/>
          </a:bodyPr>
          <a:lstStyle/>
          <a:p>
            <a:r>
              <a:rPr lang="en-US" b="1" dirty="0"/>
              <a:t>Emergence</a:t>
            </a:r>
            <a:r>
              <a:rPr lang="en-US" dirty="0"/>
              <a:t> is a process whereby larger entities, patterns, and regularities arise through interactions among smaller or simpler entities that themselves do not exhibit such properties.</a:t>
            </a:r>
          </a:p>
        </p:txBody>
      </p:sp>
      <p:sp>
        <p:nvSpPr>
          <p:cNvPr id="9" name="Rectangle 8"/>
          <p:cNvSpPr/>
          <p:nvPr/>
        </p:nvSpPr>
        <p:spPr>
          <a:xfrm>
            <a:off x="1975637" y="1041050"/>
            <a:ext cx="854593" cy="523220"/>
          </a:xfrm>
          <a:prstGeom prst="rect">
            <a:avLst/>
          </a:prstGeom>
        </p:spPr>
        <p:txBody>
          <a:bodyPr wrap="none">
            <a:spAutoFit/>
          </a:bodyPr>
          <a:lstStyle/>
          <a:p>
            <a:r>
              <a:rPr lang="en-US" sz="2800" dirty="0" err="1">
                <a:solidFill>
                  <a:srgbClr val="FF0000"/>
                </a:solidFill>
                <a:latin typeface="Symbol" pitchFamily="18" charset="2"/>
              </a:rPr>
              <a:t>D</a:t>
            </a:r>
            <a:r>
              <a:rPr lang="en-US" sz="2800" i="1" dirty="0" err="1">
                <a:solidFill>
                  <a:srgbClr val="FF0000"/>
                </a:solidFill>
              </a:rPr>
              <a:t>S</a:t>
            </a:r>
            <a:r>
              <a:rPr lang="en-US" sz="2800" baseline="-25000" dirty="0" err="1">
                <a:solidFill>
                  <a:srgbClr val="FF0000"/>
                </a:solidFill>
              </a:rPr>
              <a:t>sys</a:t>
            </a:r>
            <a:endParaRPr lang="en-US" sz="2000" dirty="0">
              <a:solidFill>
                <a:srgbClr val="FF0000"/>
              </a:solidFill>
            </a:endParaRPr>
          </a:p>
        </p:txBody>
      </p:sp>
      <p:cxnSp>
        <p:nvCxnSpPr>
          <p:cNvPr id="10" name="Straight Arrow Connector 9"/>
          <p:cNvCxnSpPr/>
          <p:nvPr/>
        </p:nvCxnSpPr>
        <p:spPr>
          <a:xfrm>
            <a:off x="2887209" y="1053779"/>
            <a:ext cx="0" cy="5097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82457" y="1103246"/>
            <a:ext cx="5167022" cy="400110"/>
          </a:xfrm>
          <a:prstGeom prst="rect">
            <a:avLst/>
          </a:prstGeom>
          <a:noFill/>
        </p:spPr>
        <p:txBody>
          <a:bodyPr wrap="square" rtlCol="0">
            <a:spAutoFit/>
          </a:bodyPr>
          <a:lstStyle/>
          <a:p>
            <a:r>
              <a:rPr lang="en-US" sz="2000" dirty="0">
                <a:solidFill>
                  <a:srgbClr val="FF0000"/>
                </a:solidFill>
              </a:rPr>
              <a:t>= increased order = increased “complexity”</a:t>
            </a:r>
          </a:p>
        </p:txBody>
      </p:sp>
      <p:sp>
        <p:nvSpPr>
          <p:cNvPr id="13" name="TextBox 12"/>
          <p:cNvSpPr txBox="1"/>
          <p:nvPr/>
        </p:nvSpPr>
        <p:spPr>
          <a:xfrm>
            <a:off x="2594143" y="2773919"/>
            <a:ext cx="3955748" cy="461665"/>
          </a:xfrm>
          <a:prstGeom prst="rect">
            <a:avLst/>
          </a:prstGeom>
          <a:noFill/>
        </p:spPr>
        <p:txBody>
          <a:bodyPr wrap="square" rtlCol="0">
            <a:spAutoFit/>
          </a:bodyPr>
          <a:lstStyle/>
          <a:p>
            <a:pPr algn="ctr"/>
            <a:r>
              <a:rPr lang="en-US" sz="2400" u="sng" dirty="0"/>
              <a:t>Stock Market</a:t>
            </a:r>
          </a:p>
        </p:txBody>
      </p:sp>
      <p:cxnSp>
        <p:nvCxnSpPr>
          <p:cNvPr id="16" name="Straight Arrow Connector 15"/>
          <p:cNvCxnSpPr/>
          <p:nvPr/>
        </p:nvCxnSpPr>
        <p:spPr>
          <a:xfrm>
            <a:off x="3015923" y="4830419"/>
            <a:ext cx="141135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073858" y="4446971"/>
            <a:ext cx="1235851" cy="369332"/>
          </a:xfrm>
          <a:prstGeom prst="rect">
            <a:avLst/>
          </a:prstGeom>
        </p:spPr>
        <p:txBody>
          <a:bodyPr wrap="none">
            <a:spAutoFit/>
          </a:bodyPr>
          <a:lstStyle/>
          <a:p>
            <a:r>
              <a:rPr lang="en-US" dirty="0">
                <a:solidFill>
                  <a:srgbClr val="FF0000"/>
                </a:solidFill>
              </a:rPr>
              <a:t>Emergence</a:t>
            </a:r>
          </a:p>
        </p:txBody>
      </p:sp>
      <p:pic>
        <p:nvPicPr>
          <p:cNvPr id="41986" name="Picture 2" descr="Stockbroker.jpg"/>
          <p:cNvPicPr>
            <a:picLocks noChangeAspect="1" noChangeArrowheads="1"/>
          </p:cNvPicPr>
          <p:nvPr/>
        </p:nvPicPr>
        <p:blipFill>
          <a:blip r:embed="rId2" cstate="print"/>
          <a:srcRect/>
          <a:stretch>
            <a:fillRect/>
          </a:stretch>
        </p:blipFill>
        <p:spPr bwMode="auto">
          <a:xfrm>
            <a:off x="518096" y="4097201"/>
            <a:ext cx="1948760" cy="1465468"/>
          </a:xfrm>
          <a:prstGeom prst="rect">
            <a:avLst/>
          </a:prstGeom>
          <a:noFill/>
        </p:spPr>
      </p:pic>
      <p:pic>
        <p:nvPicPr>
          <p:cNvPr id="41990" name="Picture 6" descr="http://tickerreport.com/logos/generic-stocks2.jpg"/>
          <p:cNvPicPr>
            <a:picLocks noChangeAspect="1" noChangeArrowheads="1"/>
          </p:cNvPicPr>
          <p:nvPr/>
        </p:nvPicPr>
        <p:blipFill>
          <a:blip r:embed="rId3" cstate="print"/>
          <a:srcRect/>
          <a:stretch>
            <a:fillRect/>
          </a:stretch>
        </p:blipFill>
        <p:spPr bwMode="auto">
          <a:xfrm>
            <a:off x="4663704" y="3268663"/>
            <a:ext cx="2415191" cy="1610128"/>
          </a:xfrm>
          <a:prstGeom prst="rect">
            <a:avLst/>
          </a:prstGeom>
          <a:noFill/>
        </p:spPr>
      </p:pic>
      <p:pic>
        <p:nvPicPr>
          <p:cNvPr id="41992" name="Picture 8" descr="http://www.learningmarkets.com/wp-content/uploads/2009/03/dow-dow_comparison_chart.png"/>
          <p:cNvPicPr>
            <a:picLocks noChangeAspect="1" noChangeArrowheads="1"/>
          </p:cNvPicPr>
          <p:nvPr/>
        </p:nvPicPr>
        <p:blipFill>
          <a:blip r:embed="rId4" cstate="print"/>
          <a:srcRect/>
          <a:stretch>
            <a:fillRect/>
          </a:stretch>
        </p:blipFill>
        <p:spPr bwMode="auto">
          <a:xfrm>
            <a:off x="6863139" y="3719405"/>
            <a:ext cx="3176471" cy="1655129"/>
          </a:xfrm>
          <a:prstGeom prst="rect">
            <a:avLst/>
          </a:prstGeom>
          <a:noFill/>
        </p:spPr>
      </p:pic>
      <p:sp>
        <p:nvSpPr>
          <p:cNvPr id="17" name="TextBox 16"/>
          <p:cNvSpPr txBox="1"/>
          <p:nvPr/>
        </p:nvSpPr>
        <p:spPr>
          <a:xfrm>
            <a:off x="4366509" y="5147359"/>
            <a:ext cx="4818580" cy="1815882"/>
          </a:xfrm>
          <a:prstGeom prst="rect">
            <a:avLst/>
          </a:prstGeom>
          <a:noFill/>
        </p:spPr>
        <p:txBody>
          <a:bodyPr wrap="square" rtlCol="0">
            <a:spAutoFit/>
          </a:bodyPr>
          <a:lstStyle/>
          <a:p>
            <a:r>
              <a:rPr lang="en-US" sz="1600" b="1" dirty="0"/>
              <a:t>Invisible hand</a:t>
            </a:r>
            <a:r>
              <a:rPr lang="en-US" sz="1600" dirty="0"/>
              <a:t>-</a:t>
            </a:r>
          </a:p>
          <a:p>
            <a:r>
              <a:rPr lang="en-US" sz="1600" dirty="0"/>
              <a:t>“Every individual necessarily </a:t>
            </a:r>
            <a:r>
              <a:rPr lang="en-US" sz="1600" dirty="0" err="1"/>
              <a:t>labours</a:t>
            </a:r>
            <a:r>
              <a:rPr lang="en-US" sz="1600" dirty="0"/>
              <a:t> to render the annual revenue of the society as great as he can…and he is in this, as in many other cases, led by an invisible hand to promote an end which was no part of his intention.”			 (Adam Smith 1776)</a:t>
            </a:r>
            <a:br>
              <a:rPr lang="en-US" sz="1600" dirty="0"/>
            </a:br>
            <a:endParaRPr lang="en-US" sz="1600" dirty="0"/>
          </a:p>
        </p:txBody>
      </p:sp>
    </p:spTree>
    <p:extLst>
      <p:ext uri="{BB962C8B-B14F-4D97-AF65-F5344CB8AC3E}">
        <p14:creationId xmlns:p14="http://schemas.microsoft.com/office/powerpoint/2010/main" val="23023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9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139521" y="1601513"/>
            <a:ext cx="7143750" cy="3990975"/>
          </a:xfrm>
          <a:prstGeom prst="rect">
            <a:avLst/>
          </a:prstGeom>
          <a:noFill/>
          <a:ln w="9525">
            <a:noFill/>
            <a:miter lim="800000"/>
            <a:headEnd/>
            <a:tailEnd/>
          </a:ln>
        </p:spPr>
      </p:pic>
      <p:sp>
        <p:nvSpPr>
          <p:cNvPr id="5" name="Title 1"/>
          <p:cNvSpPr txBox="1">
            <a:spLocks/>
          </p:cNvSpPr>
          <p:nvPr/>
        </p:nvSpPr>
        <p:spPr>
          <a:xfrm>
            <a:off x="1600200" y="0"/>
            <a:ext cx="58674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chemeClr val="tx1"/>
                </a:solidFill>
                <a:effectLst/>
                <a:uLnTx/>
                <a:uFillTx/>
                <a:latin typeface="+mj-lt"/>
                <a:ea typeface="+mj-ea"/>
                <a:cs typeface="+mj-cs"/>
              </a:rPr>
              <a:t>Laws of Thermodynamics</a:t>
            </a:r>
          </a:p>
        </p:txBody>
      </p:sp>
      <p:sp>
        <p:nvSpPr>
          <p:cNvPr id="7" name="Rectangle 6"/>
          <p:cNvSpPr/>
          <p:nvPr/>
        </p:nvSpPr>
        <p:spPr>
          <a:xfrm>
            <a:off x="878542" y="953561"/>
            <a:ext cx="7391400" cy="400110"/>
          </a:xfrm>
          <a:prstGeom prst="rect">
            <a:avLst/>
          </a:prstGeom>
        </p:spPr>
        <p:txBody>
          <a:bodyPr wrap="square">
            <a:spAutoFit/>
          </a:bodyPr>
          <a:lstStyle/>
          <a:p>
            <a:pPr algn="ctr"/>
            <a:r>
              <a:rPr lang="en-US" sz="2000" dirty="0">
                <a:hlinkClick r:id="rId3"/>
              </a:rPr>
              <a:t>http://en.wikipedia.org/wiki/Laws_of_thermodynamics</a:t>
            </a:r>
            <a:endParaRPr lang="en-US" sz="2000" dirty="0"/>
          </a:p>
        </p:txBody>
      </p:sp>
      <p:sp>
        <p:nvSpPr>
          <p:cNvPr id="8" name="TextBox 7"/>
          <p:cNvSpPr txBox="1"/>
          <p:nvPr/>
        </p:nvSpPr>
        <p:spPr>
          <a:xfrm>
            <a:off x="7520849" y="2991536"/>
            <a:ext cx="1452282" cy="461665"/>
          </a:xfrm>
          <a:prstGeom prst="rect">
            <a:avLst/>
          </a:prstGeom>
          <a:noFill/>
        </p:spPr>
        <p:txBody>
          <a:bodyPr wrap="square" rtlCol="0">
            <a:spAutoFit/>
          </a:bodyPr>
          <a:lstStyle/>
          <a:p>
            <a:r>
              <a:rPr lang="en-US" sz="2400" dirty="0">
                <a:solidFill>
                  <a:srgbClr val="FF0000"/>
                </a:solidFill>
              </a:rPr>
              <a:t>Chapter 6</a:t>
            </a:r>
          </a:p>
        </p:txBody>
      </p:sp>
      <p:sp>
        <p:nvSpPr>
          <p:cNvPr id="9" name="Right Brace 8"/>
          <p:cNvSpPr/>
          <p:nvPr/>
        </p:nvSpPr>
        <p:spPr>
          <a:xfrm>
            <a:off x="7070526" y="2830334"/>
            <a:ext cx="466162" cy="79069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p:cNvSpPr/>
          <p:nvPr/>
        </p:nvSpPr>
        <p:spPr>
          <a:xfrm>
            <a:off x="7068494" y="3732542"/>
            <a:ext cx="466162" cy="1763002"/>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7526944" y="4387520"/>
            <a:ext cx="1617055" cy="461665"/>
          </a:xfrm>
          <a:prstGeom prst="rect">
            <a:avLst/>
          </a:prstGeom>
          <a:noFill/>
        </p:spPr>
        <p:txBody>
          <a:bodyPr wrap="square" rtlCol="0">
            <a:spAutoFit/>
          </a:bodyPr>
          <a:lstStyle/>
          <a:p>
            <a:r>
              <a:rPr lang="en-US" sz="2400" dirty="0">
                <a:solidFill>
                  <a:srgbClr val="FF0000"/>
                </a:solidFill>
              </a:rPr>
              <a:t>Chapter 17</a:t>
            </a:r>
          </a:p>
        </p:txBody>
      </p:sp>
      <p:sp>
        <p:nvSpPr>
          <p:cNvPr id="13" name="TextBox 12"/>
          <p:cNvSpPr txBox="1"/>
          <p:nvPr/>
        </p:nvSpPr>
        <p:spPr>
          <a:xfrm>
            <a:off x="347471" y="5769864"/>
            <a:ext cx="7173377" cy="461665"/>
          </a:xfrm>
          <a:prstGeom prst="rect">
            <a:avLst/>
          </a:prstGeom>
          <a:noFill/>
        </p:spPr>
        <p:txBody>
          <a:bodyPr wrap="square" rtlCol="0">
            <a:spAutoFit/>
          </a:bodyPr>
          <a:lstStyle/>
          <a:p>
            <a:r>
              <a:rPr lang="en-US" sz="2400" dirty="0">
                <a:solidFill>
                  <a:srgbClr val="FF0000"/>
                </a:solidFill>
              </a:rPr>
              <a:t>Fourth law of thermodynamics: Emergent complexity?</a:t>
            </a:r>
          </a:p>
        </p:txBody>
      </p:sp>
      <p:sp>
        <p:nvSpPr>
          <p:cNvPr id="2" name="Slide Number Placeholder 1"/>
          <p:cNvSpPr>
            <a:spLocks noGrp="1"/>
          </p:cNvSpPr>
          <p:nvPr>
            <p:ph type="sldNum" sz="quarter" idx="12"/>
          </p:nvPr>
        </p:nvSpPr>
        <p:spPr/>
        <p:txBody>
          <a:bodyPr/>
          <a:lstStyle/>
          <a:p>
            <a:fld id="{B6F15528-21DE-4FAA-801E-634DDDAF4B2B}"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chemeClr val="tx1"/>
                </a:solidFill>
                <a:effectLst/>
                <a:uLnTx/>
                <a:uFillTx/>
                <a:latin typeface="+mj-lt"/>
                <a:ea typeface="+mj-ea"/>
                <a:cs typeface="+mj-cs"/>
              </a:rPr>
              <a:t>Emergent Complexity</a:t>
            </a:r>
          </a:p>
        </p:txBody>
      </p:sp>
      <p:sp>
        <p:nvSpPr>
          <p:cNvPr id="6" name="Rectangle 5"/>
          <p:cNvSpPr/>
          <p:nvPr/>
        </p:nvSpPr>
        <p:spPr>
          <a:xfrm>
            <a:off x="611188" y="1745522"/>
            <a:ext cx="7162800" cy="923330"/>
          </a:xfrm>
          <a:prstGeom prst="rect">
            <a:avLst/>
          </a:prstGeom>
        </p:spPr>
        <p:txBody>
          <a:bodyPr wrap="square">
            <a:spAutoFit/>
          </a:bodyPr>
          <a:lstStyle/>
          <a:p>
            <a:r>
              <a:rPr lang="en-US" b="1" dirty="0"/>
              <a:t>Emergence</a:t>
            </a:r>
            <a:r>
              <a:rPr lang="en-US" dirty="0"/>
              <a:t> is a process whereby larger entities, patterns, and regularities arise through interactions among smaller or simpler entities that themselves do not exhibit such properties.</a:t>
            </a:r>
          </a:p>
        </p:txBody>
      </p:sp>
      <p:sp>
        <p:nvSpPr>
          <p:cNvPr id="9" name="Rectangle 8"/>
          <p:cNvSpPr/>
          <p:nvPr/>
        </p:nvSpPr>
        <p:spPr>
          <a:xfrm>
            <a:off x="1975637" y="1041050"/>
            <a:ext cx="854593" cy="523220"/>
          </a:xfrm>
          <a:prstGeom prst="rect">
            <a:avLst/>
          </a:prstGeom>
        </p:spPr>
        <p:txBody>
          <a:bodyPr wrap="none">
            <a:spAutoFit/>
          </a:bodyPr>
          <a:lstStyle/>
          <a:p>
            <a:r>
              <a:rPr lang="en-US" sz="2800" dirty="0" err="1">
                <a:solidFill>
                  <a:srgbClr val="FF0000"/>
                </a:solidFill>
                <a:latin typeface="Symbol" pitchFamily="18" charset="2"/>
              </a:rPr>
              <a:t>D</a:t>
            </a:r>
            <a:r>
              <a:rPr lang="en-US" sz="2800" i="1" dirty="0" err="1">
                <a:solidFill>
                  <a:srgbClr val="FF0000"/>
                </a:solidFill>
              </a:rPr>
              <a:t>S</a:t>
            </a:r>
            <a:r>
              <a:rPr lang="en-US" sz="2800" baseline="-25000" dirty="0" err="1">
                <a:solidFill>
                  <a:srgbClr val="FF0000"/>
                </a:solidFill>
              </a:rPr>
              <a:t>sys</a:t>
            </a:r>
            <a:endParaRPr lang="en-US" sz="2000" dirty="0">
              <a:solidFill>
                <a:srgbClr val="FF0000"/>
              </a:solidFill>
            </a:endParaRPr>
          </a:p>
        </p:txBody>
      </p:sp>
      <p:cxnSp>
        <p:nvCxnSpPr>
          <p:cNvPr id="10" name="Straight Arrow Connector 9"/>
          <p:cNvCxnSpPr/>
          <p:nvPr/>
        </p:nvCxnSpPr>
        <p:spPr>
          <a:xfrm>
            <a:off x="2887209" y="1053779"/>
            <a:ext cx="0" cy="5097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82457" y="1103246"/>
            <a:ext cx="5167022" cy="400110"/>
          </a:xfrm>
          <a:prstGeom prst="rect">
            <a:avLst/>
          </a:prstGeom>
          <a:noFill/>
        </p:spPr>
        <p:txBody>
          <a:bodyPr wrap="square" rtlCol="0">
            <a:spAutoFit/>
          </a:bodyPr>
          <a:lstStyle/>
          <a:p>
            <a:r>
              <a:rPr lang="en-US" sz="2000" dirty="0">
                <a:solidFill>
                  <a:srgbClr val="FF0000"/>
                </a:solidFill>
              </a:rPr>
              <a:t>= increased order = increased “complexity”</a:t>
            </a:r>
          </a:p>
        </p:txBody>
      </p:sp>
      <p:sp>
        <p:nvSpPr>
          <p:cNvPr id="14" name="Rectangle 13"/>
          <p:cNvSpPr/>
          <p:nvPr/>
        </p:nvSpPr>
        <p:spPr>
          <a:xfrm>
            <a:off x="805078" y="2832077"/>
            <a:ext cx="7513980" cy="1785104"/>
          </a:xfrm>
          <a:prstGeom prst="rect">
            <a:avLst/>
          </a:prstGeom>
        </p:spPr>
        <p:txBody>
          <a:bodyPr wrap="square">
            <a:spAutoFit/>
          </a:bodyPr>
          <a:lstStyle/>
          <a:p>
            <a:pPr>
              <a:spcAft>
                <a:spcPts val="1200"/>
              </a:spcAft>
            </a:pPr>
            <a:r>
              <a:rPr lang="en-US" sz="2000" u="sng" dirty="0"/>
              <a:t>Commonality required features to all of these emergent phenomena:</a:t>
            </a:r>
          </a:p>
          <a:p>
            <a:pPr marL="690563" indent="-342900">
              <a:spcAft>
                <a:spcPts val="1200"/>
              </a:spcAft>
              <a:buFont typeface="+mj-lt"/>
              <a:buAutoNum type="arabicParenR"/>
            </a:pPr>
            <a:r>
              <a:rPr lang="en-US" sz="2000" dirty="0"/>
              <a:t>the number of units/elements/parts</a:t>
            </a:r>
          </a:p>
          <a:p>
            <a:pPr marL="690563" indent="-342900">
              <a:spcAft>
                <a:spcPts val="1200"/>
              </a:spcAft>
              <a:buFont typeface="+mj-lt"/>
              <a:buAutoNum type="arabicParenR"/>
            </a:pPr>
            <a:r>
              <a:rPr lang="en-US" sz="2000" dirty="0"/>
              <a:t>interaction between the units</a:t>
            </a:r>
          </a:p>
          <a:p>
            <a:pPr marL="690563" indent="-342900">
              <a:spcAft>
                <a:spcPts val="1200"/>
              </a:spcAft>
              <a:buFont typeface="+mj-lt"/>
              <a:buAutoNum type="arabicParenR"/>
            </a:pPr>
            <a:r>
              <a:rPr lang="en-US" sz="2000" dirty="0"/>
              <a:t>energy into the system</a:t>
            </a:r>
          </a:p>
        </p:txBody>
      </p:sp>
      <p:sp>
        <p:nvSpPr>
          <p:cNvPr id="15" name="TextBox 14"/>
          <p:cNvSpPr txBox="1"/>
          <p:nvPr/>
        </p:nvSpPr>
        <p:spPr>
          <a:xfrm>
            <a:off x="298180" y="4926628"/>
            <a:ext cx="8547652" cy="461665"/>
          </a:xfrm>
          <a:prstGeom prst="rect">
            <a:avLst/>
          </a:prstGeom>
          <a:noFill/>
        </p:spPr>
        <p:txBody>
          <a:bodyPr wrap="square" rtlCol="0">
            <a:spAutoFit/>
          </a:bodyPr>
          <a:lstStyle/>
          <a:p>
            <a:pPr algn="ctr"/>
            <a:r>
              <a:rPr lang="en-US" sz="2400" dirty="0">
                <a:solidFill>
                  <a:srgbClr val="6600FF"/>
                </a:solidFill>
              </a:rPr>
              <a:t>Is there an equation to describe emergent phenomena?</a:t>
            </a:r>
          </a:p>
        </p:txBody>
      </p:sp>
      <p:sp>
        <p:nvSpPr>
          <p:cNvPr id="18" name="TextBox 17"/>
          <p:cNvSpPr txBox="1"/>
          <p:nvPr/>
        </p:nvSpPr>
        <p:spPr>
          <a:xfrm>
            <a:off x="291555" y="5575354"/>
            <a:ext cx="8547652" cy="461665"/>
          </a:xfrm>
          <a:prstGeom prst="rect">
            <a:avLst/>
          </a:prstGeom>
          <a:noFill/>
        </p:spPr>
        <p:txBody>
          <a:bodyPr wrap="square" rtlCol="0">
            <a:spAutoFit/>
          </a:bodyPr>
          <a:lstStyle/>
          <a:p>
            <a:pPr algn="ctr"/>
            <a:r>
              <a:rPr lang="en-US" sz="2400" dirty="0">
                <a:solidFill>
                  <a:srgbClr val="0000FF"/>
                </a:solidFill>
              </a:rPr>
              <a:t>Bottom up vs. top down approach.</a:t>
            </a:r>
          </a:p>
        </p:txBody>
      </p:sp>
      <p:cxnSp>
        <p:nvCxnSpPr>
          <p:cNvPr id="20" name="Straight Connector 19"/>
          <p:cNvCxnSpPr/>
          <p:nvPr/>
        </p:nvCxnSpPr>
        <p:spPr>
          <a:xfrm>
            <a:off x="4143983" y="5729591"/>
            <a:ext cx="1274324" cy="1750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3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chemeClr val="tx1"/>
                </a:solidFill>
                <a:effectLst/>
                <a:uLnTx/>
                <a:uFillTx/>
                <a:latin typeface="+mj-lt"/>
                <a:ea typeface="+mj-ea"/>
                <a:cs typeface="+mj-cs"/>
              </a:rPr>
              <a:t>Simple to Complex</a:t>
            </a:r>
          </a:p>
        </p:txBody>
      </p:sp>
      <p:pic>
        <p:nvPicPr>
          <p:cNvPr id="37890" name="Picture 2" descr="The evolution of the Sierpinski triangle"/>
          <p:cNvPicPr>
            <a:picLocks noChangeAspect="1" noChangeArrowheads="1"/>
          </p:cNvPicPr>
          <p:nvPr/>
        </p:nvPicPr>
        <p:blipFill>
          <a:blip r:embed="rId2" cstate="print"/>
          <a:srcRect/>
          <a:stretch>
            <a:fillRect/>
          </a:stretch>
        </p:blipFill>
        <p:spPr bwMode="auto">
          <a:xfrm>
            <a:off x="938250" y="3729263"/>
            <a:ext cx="6585294" cy="1080400"/>
          </a:xfrm>
          <a:prstGeom prst="rect">
            <a:avLst/>
          </a:prstGeom>
          <a:noFill/>
        </p:spPr>
      </p:pic>
      <p:sp>
        <p:nvSpPr>
          <p:cNvPr id="9" name="Rectangle 8"/>
          <p:cNvSpPr/>
          <p:nvPr/>
        </p:nvSpPr>
        <p:spPr>
          <a:xfrm>
            <a:off x="1053551" y="1062917"/>
            <a:ext cx="7026966" cy="2554545"/>
          </a:xfrm>
          <a:prstGeom prst="rect">
            <a:avLst/>
          </a:prstGeom>
        </p:spPr>
        <p:txBody>
          <a:bodyPr wrap="square">
            <a:spAutoFit/>
          </a:bodyPr>
          <a:lstStyle/>
          <a:p>
            <a:r>
              <a:rPr lang="en-US" sz="2000" dirty="0"/>
              <a:t>The </a:t>
            </a:r>
            <a:r>
              <a:rPr lang="en-US" sz="2000" dirty="0" err="1">
                <a:solidFill>
                  <a:srgbClr val="0000FF"/>
                </a:solidFill>
              </a:rPr>
              <a:t>Sierpinski</a:t>
            </a:r>
            <a:r>
              <a:rPr lang="en-US" sz="2000" dirty="0">
                <a:solidFill>
                  <a:srgbClr val="0000FF"/>
                </a:solidFill>
              </a:rPr>
              <a:t> triangle </a:t>
            </a:r>
            <a:r>
              <a:rPr lang="en-US" sz="2000" dirty="0"/>
              <a:t>may be constructed from an equilateral triangle by repeated removal of triangular subsets:</a:t>
            </a:r>
          </a:p>
          <a:p>
            <a:endParaRPr lang="en-US" sz="2000" dirty="0"/>
          </a:p>
          <a:p>
            <a:pPr marL="625475" indent="-277813">
              <a:spcAft>
                <a:spcPts val="1200"/>
              </a:spcAft>
              <a:buFont typeface="+mj-lt"/>
              <a:buAutoNum type="arabicParenR"/>
            </a:pPr>
            <a:r>
              <a:rPr lang="en-US" sz="2000" dirty="0"/>
              <a:t>Start with an equilateral triangle.</a:t>
            </a:r>
          </a:p>
          <a:p>
            <a:pPr marL="625475" indent="-277813">
              <a:spcAft>
                <a:spcPts val="1200"/>
              </a:spcAft>
              <a:buFont typeface="+mj-lt"/>
              <a:buAutoNum type="arabicParenR"/>
            </a:pPr>
            <a:r>
              <a:rPr lang="en-US" sz="2000" dirty="0"/>
              <a:t>Subdivide it into four smaller congruent equilateral triangles and remove the central one.</a:t>
            </a:r>
          </a:p>
          <a:p>
            <a:pPr marL="625475" indent="-277813">
              <a:spcAft>
                <a:spcPts val="1200"/>
              </a:spcAft>
              <a:buFont typeface="+mj-lt"/>
              <a:buAutoNum type="arabicParenR"/>
            </a:pPr>
            <a:r>
              <a:rPr lang="en-US" sz="2000" dirty="0"/>
              <a:t>Repeat step 2 with each of the remaining smaller triangles</a:t>
            </a:r>
          </a:p>
        </p:txBody>
      </p:sp>
      <p:sp>
        <p:nvSpPr>
          <p:cNvPr id="10" name="TextBox 9"/>
          <p:cNvSpPr txBox="1"/>
          <p:nvPr/>
        </p:nvSpPr>
        <p:spPr>
          <a:xfrm>
            <a:off x="723162" y="4848535"/>
            <a:ext cx="7633251" cy="400110"/>
          </a:xfrm>
          <a:prstGeom prst="rect">
            <a:avLst/>
          </a:prstGeom>
          <a:noFill/>
        </p:spPr>
        <p:txBody>
          <a:bodyPr wrap="square" rtlCol="0">
            <a:spAutoFit/>
          </a:bodyPr>
          <a:lstStyle/>
          <a:p>
            <a:pPr algn="ctr"/>
            <a:r>
              <a:rPr lang="en-US" sz="2000" dirty="0">
                <a:solidFill>
                  <a:srgbClr val="FF0000"/>
                </a:solidFill>
              </a:rPr>
              <a:t>Simple set of rules (interactions) = highly complex structure</a:t>
            </a:r>
          </a:p>
        </p:txBody>
      </p:sp>
      <p:pic>
        <p:nvPicPr>
          <p:cNvPr id="2" name="Picture 2"/>
          <p:cNvPicPr>
            <a:picLocks noChangeAspect="1" noChangeArrowheads="1"/>
          </p:cNvPicPr>
          <p:nvPr/>
        </p:nvPicPr>
        <p:blipFill>
          <a:blip r:embed="rId3" cstate="print"/>
          <a:srcRect/>
          <a:stretch>
            <a:fillRect/>
          </a:stretch>
        </p:blipFill>
        <p:spPr bwMode="auto">
          <a:xfrm>
            <a:off x="2505810" y="5347502"/>
            <a:ext cx="4091105" cy="14294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chemeClr val="tx1"/>
                </a:solidFill>
                <a:effectLst/>
                <a:uLnTx/>
                <a:uFillTx/>
                <a:latin typeface="+mj-lt"/>
                <a:ea typeface="+mj-ea"/>
                <a:cs typeface="+mj-cs"/>
              </a:rPr>
              <a:t>Simple to Complex</a:t>
            </a:r>
          </a:p>
        </p:txBody>
      </p:sp>
      <p:sp>
        <p:nvSpPr>
          <p:cNvPr id="9" name="Rectangle 8"/>
          <p:cNvSpPr/>
          <p:nvPr/>
        </p:nvSpPr>
        <p:spPr>
          <a:xfrm>
            <a:off x="1053551" y="884015"/>
            <a:ext cx="7026966" cy="2554545"/>
          </a:xfrm>
          <a:prstGeom prst="rect">
            <a:avLst/>
          </a:prstGeom>
        </p:spPr>
        <p:txBody>
          <a:bodyPr wrap="square">
            <a:spAutoFit/>
          </a:bodyPr>
          <a:lstStyle/>
          <a:p>
            <a:r>
              <a:rPr lang="en-US" sz="2000" dirty="0"/>
              <a:t>The </a:t>
            </a:r>
            <a:r>
              <a:rPr lang="en-US" sz="2000" dirty="0">
                <a:solidFill>
                  <a:srgbClr val="0000FF"/>
                </a:solidFill>
              </a:rPr>
              <a:t>Mandelbrot set </a:t>
            </a:r>
            <a:r>
              <a:rPr lang="en-US" sz="2000" dirty="0"/>
              <a:t>:</a:t>
            </a:r>
          </a:p>
          <a:p>
            <a:pPr marL="625475" indent="-277813">
              <a:spcAft>
                <a:spcPts val="1200"/>
              </a:spcAft>
              <a:buFont typeface="+mj-lt"/>
              <a:buAutoNum type="arabicParenR"/>
            </a:pPr>
            <a:r>
              <a:rPr lang="en-US" sz="2000" dirty="0" err="1"/>
              <a:t>f</a:t>
            </a:r>
            <a:r>
              <a:rPr lang="en-US" sz="2000" baseline="-25000" dirty="0" err="1"/>
              <a:t>c</a:t>
            </a:r>
            <a:r>
              <a:rPr lang="en-US" sz="2000" dirty="0"/>
              <a:t>(z) = z</a:t>
            </a:r>
            <a:r>
              <a:rPr lang="en-US" sz="2000" baseline="30000" dirty="0"/>
              <a:t>2</a:t>
            </a:r>
            <a:r>
              <a:rPr lang="en-US" sz="2000" dirty="0"/>
              <a:t> + C </a:t>
            </a:r>
          </a:p>
          <a:p>
            <a:pPr marL="625475" indent="-277813">
              <a:spcAft>
                <a:spcPts val="1200"/>
              </a:spcAft>
              <a:buFont typeface="+mj-lt"/>
              <a:buAutoNum type="arabicParenR"/>
            </a:pPr>
            <a:r>
              <a:rPr lang="en-US" sz="2000" dirty="0"/>
              <a:t>Input C (a complex number) and a z into the function</a:t>
            </a:r>
          </a:p>
          <a:p>
            <a:pPr marL="625475" indent="-277813">
              <a:spcAft>
                <a:spcPts val="1200"/>
              </a:spcAft>
              <a:buFont typeface="+mj-lt"/>
              <a:buAutoNum type="arabicParenR"/>
            </a:pPr>
            <a:r>
              <a:rPr lang="en-US" sz="2000" dirty="0"/>
              <a:t>Take the result and replace z</a:t>
            </a:r>
          </a:p>
          <a:p>
            <a:pPr marL="625475" indent="-277813">
              <a:spcAft>
                <a:spcPts val="1200"/>
              </a:spcAft>
              <a:buFont typeface="+mj-lt"/>
              <a:buAutoNum type="arabicParenR"/>
            </a:pPr>
            <a:r>
              <a:rPr lang="en-US" sz="2000" dirty="0"/>
              <a:t>Repeat</a:t>
            </a:r>
          </a:p>
          <a:p>
            <a:pPr marL="625475" indent="-277813">
              <a:spcAft>
                <a:spcPts val="1200"/>
              </a:spcAft>
              <a:buFont typeface="+mj-lt"/>
              <a:buAutoNum type="arabicParenR"/>
            </a:pPr>
            <a:r>
              <a:rPr lang="en-US" sz="2000" dirty="0"/>
              <a:t>Map in a Cartesian coordinate</a:t>
            </a:r>
          </a:p>
        </p:txBody>
      </p:sp>
      <p:sp>
        <p:nvSpPr>
          <p:cNvPr id="10" name="TextBox 9"/>
          <p:cNvSpPr txBox="1"/>
          <p:nvPr/>
        </p:nvSpPr>
        <p:spPr>
          <a:xfrm>
            <a:off x="745446" y="6410732"/>
            <a:ext cx="7633251" cy="400110"/>
          </a:xfrm>
          <a:prstGeom prst="rect">
            <a:avLst/>
          </a:prstGeom>
          <a:noFill/>
        </p:spPr>
        <p:txBody>
          <a:bodyPr wrap="square" rtlCol="0">
            <a:spAutoFit/>
          </a:bodyPr>
          <a:lstStyle/>
          <a:p>
            <a:pPr algn="ctr"/>
            <a:r>
              <a:rPr lang="en-US" sz="2000" dirty="0">
                <a:solidFill>
                  <a:srgbClr val="FF0000"/>
                </a:solidFill>
              </a:rPr>
              <a:t>Simple set of rules (interactions) = infinitely complex structure</a:t>
            </a:r>
          </a:p>
        </p:txBody>
      </p:sp>
      <p:pic>
        <p:nvPicPr>
          <p:cNvPr id="45058" name="Picture 2" descr="http://upload.wikimedia.org/wikipedia/commons/a/a4/Mandelbrot_sequence_new.gif"/>
          <p:cNvPicPr>
            <a:picLocks noChangeAspect="1" noChangeArrowheads="1"/>
          </p:cNvPicPr>
          <p:nvPr/>
        </p:nvPicPr>
        <p:blipFill>
          <a:blip r:embed="rId2" cstate="print"/>
          <a:srcRect/>
          <a:stretch>
            <a:fillRect/>
          </a:stretch>
        </p:blipFill>
        <p:spPr bwMode="auto">
          <a:xfrm>
            <a:off x="4747456" y="3673819"/>
            <a:ext cx="3357676" cy="2518258"/>
          </a:xfrm>
          <a:prstGeom prst="rect">
            <a:avLst/>
          </a:prstGeom>
          <a:noFill/>
        </p:spPr>
      </p:pic>
      <p:pic>
        <p:nvPicPr>
          <p:cNvPr id="45060" name="Picture 4" descr="http://briancarper.net/clojure/mandelbrot/mandelbrot-smooth.png"/>
          <p:cNvPicPr>
            <a:picLocks noChangeAspect="1" noChangeArrowheads="1"/>
          </p:cNvPicPr>
          <p:nvPr/>
        </p:nvPicPr>
        <p:blipFill>
          <a:blip r:embed="rId3" cstate="print"/>
          <a:srcRect/>
          <a:stretch>
            <a:fillRect/>
          </a:stretch>
        </p:blipFill>
        <p:spPr bwMode="auto">
          <a:xfrm>
            <a:off x="1272687" y="3662569"/>
            <a:ext cx="2677077" cy="25097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chemeClr val="tx1"/>
                </a:solidFill>
                <a:effectLst/>
                <a:uLnTx/>
                <a:uFillTx/>
                <a:latin typeface="+mj-lt"/>
                <a:ea typeface="+mj-ea"/>
                <a:cs typeface="+mj-cs"/>
              </a:rPr>
              <a:t>Simple to Complex</a:t>
            </a:r>
          </a:p>
        </p:txBody>
      </p:sp>
      <p:sp>
        <p:nvSpPr>
          <p:cNvPr id="9" name="Rectangle 8"/>
          <p:cNvSpPr/>
          <p:nvPr/>
        </p:nvSpPr>
        <p:spPr>
          <a:xfrm>
            <a:off x="1053551" y="884015"/>
            <a:ext cx="7026966" cy="1015663"/>
          </a:xfrm>
          <a:prstGeom prst="rect">
            <a:avLst/>
          </a:prstGeom>
        </p:spPr>
        <p:txBody>
          <a:bodyPr wrap="square">
            <a:spAutoFit/>
          </a:bodyPr>
          <a:lstStyle/>
          <a:p>
            <a:r>
              <a:rPr lang="en-US" sz="2000" dirty="0">
                <a:solidFill>
                  <a:srgbClr val="0000FF"/>
                </a:solidFill>
              </a:rPr>
              <a:t>Cellular automaton</a:t>
            </a:r>
            <a:r>
              <a:rPr lang="en-US" sz="2000" dirty="0"/>
              <a:t> consists of a regular grid of </a:t>
            </a:r>
            <a:r>
              <a:rPr lang="en-US" sz="2000" i="1" dirty="0"/>
              <a:t>cells</a:t>
            </a:r>
            <a:r>
              <a:rPr lang="en-US" sz="2000" dirty="0"/>
              <a:t>, each in one of a finite number of </a:t>
            </a:r>
            <a:r>
              <a:rPr lang="en-US" sz="2000" i="1" dirty="0"/>
              <a:t>states</a:t>
            </a:r>
            <a:r>
              <a:rPr lang="en-US" sz="2000" dirty="0"/>
              <a:t>, such as </a:t>
            </a:r>
            <a:r>
              <a:rPr lang="en-US" sz="2000" i="1" dirty="0"/>
              <a:t>on</a:t>
            </a:r>
            <a:r>
              <a:rPr lang="en-US" sz="2000" dirty="0"/>
              <a:t> and </a:t>
            </a:r>
            <a:r>
              <a:rPr lang="en-US" sz="2000" i="1" dirty="0"/>
              <a:t>off</a:t>
            </a:r>
            <a:r>
              <a:rPr lang="en-US" sz="2000" dirty="0"/>
              <a:t>, that obeys a simple set of rules of that govern the interaction of cells. </a:t>
            </a:r>
          </a:p>
        </p:txBody>
      </p:sp>
      <p:sp>
        <p:nvSpPr>
          <p:cNvPr id="7" name="TextBox 6"/>
          <p:cNvSpPr txBox="1"/>
          <p:nvPr/>
        </p:nvSpPr>
        <p:spPr>
          <a:xfrm>
            <a:off x="318053" y="1967948"/>
            <a:ext cx="2633870" cy="400110"/>
          </a:xfrm>
          <a:prstGeom prst="rect">
            <a:avLst/>
          </a:prstGeom>
          <a:noFill/>
        </p:spPr>
        <p:txBody>
          <a:bodyPr wrap="square" rtlCol="0">
            <a:spAutoFit/>
          </a:bodyPr>
          <a:lstStyle/>
          <a:p>
            <a:r>
              <a:rPr lang="en-US" sz="2000" u="sng" dirty="0"/>
              <a:t>Conway’s Game of Life:</a:t>
            </a:r>
          </a:p>
        </p:txBody>
      </p:sp>
      <p:sp>
        <p:nvSpPr>
          <p:cNvPr id="14" name="TextBox 13"/>
          <p:cNvSpPr txBox="1"/>
          <p:nvPr/>
        </p:nvSpPr>
        <p:spPr>
          <a:xfrm>
            <a:off x="1209813" y="2375444"/>
            <a:ext cx="1769166" cy="369332"/>
          </a:xfrm>
          <a:prstGeom prst="rect">
            <a:avLst/>
          </a:prstGeom>
          <a:noFill/>
        </p:spPr>
        <p:txBody>
          <a:bodyPr wrap="square" rtlCol="0">
            <a:spAutoFit/>
          </a:bodyPr>
          <a:lstStyle/>
          <a:p>
            <a:pPr algn="ctr"/>
            <a:r>
              <a:rPr lang="en-US" dirty="0"/>
              <a:t>= “live” cell</a:t>
            </a:r>
          </a:p>
        </p:txBody>
      </p:sp>
      <p:sp>
        <p:nvSpPr>
          <p:cNvPr id="17" name="Rectangle 16"/>
          <p:cNvSpPr/>
          <p:nvPr/>
        </p:nvSpPr>
        <p:spPr>
          <a:xfrm>
            <a:off x="4144619" y="2246320"/>
            <a:ext cx="4572000" cy="3754874"/>
          </a:xfrm>
          <a:prstGeom prst="rect">
            <a:avLst/>
          </a:prstGeom>
        </p:spPr>
        <p:txBody>
          <a:bodyPr>
            <a:spAutoFit/>
          </a:bodyPr>
          <a:lstStyle/>
          <a:p>
            <a:pPr marL="342900" indent="-342900">
              <a:spcAft>
                <a:spcPts val="1200"/>
              </a:spcAft>
            </a:pPr>
            <a:r>
              <a:rPr lang="en-US" u="sng" dirty="0"/>
              <a:t>The rules:</a:t>
            </a:r>
          </a:p>
          <a:p>
            <a:pPr marL="342900" indent="-342900">
              <a:spcAft>
                <a:spcPts val="1200"/>
              </a:spcAft>
              <a:buFont typeface="+mj-lt"/>
              <a:buAutoNum type="arabicParenR"/>
            </a:pPr>
            <a:r>
              <a:rPr lang="en-US" dirty="0"/>
              <a:t>Any live cell with fewer than two live </a:t>
            </a:r>
            <a:r>
              <a:rPr lang="en-US" dirty="0" err="1"/>
              <a:t>neighbours</a:t>
            </a:r>
            <a:r>
              <a:rPr lang="en-US" dirty="0"/>
              <a:t> dies, as if caused by under-population.</a:t>
            </a:r>
          </a:p>
          <a:p>
            <a:pPr marL="342900" indent="-342900">
              <a:spcAft>
                <a:spcPts val="1200"/>
              </a:spcAft>
              <a:buFont typeface="+mj-lt"/>
              <a:buAutoNum type="arabicParenR"/>
            </a:pPr>
            <a:r>
              <a:rPr lang="en-US" dirty="0"/>
              <a:t>Any live cell with two or three live </a:t>
            </a:r>
            <a:r>
              <a:rPr lang="en-US" dirty="0" err="1"/>
              <a:t>neighbours</a:t>
            </a:r>
            <a:r>
              <a:rPr lang="en-US" dirty="0"/>
              <a:t> lives on to the next generation.</a:t>
            </a:r>
          </a:p>
          <a:p>
            <a:pPr marL="342900" indent="-342900">
              <a:spcAft>
                <a:spcPts val="1200"/>
              </a:spcAft>
              <a:buFont typeface="+mj-lt"/>
              <a:buAutoNum type="arabicParenR"/>
            </a:pPr>
            <a:r>
              <a:rPr lang="en-US" dirty="0"/>
              <a:t>Any live cell with more than three live </a:t>
            </a:r>
            <a:r>
              <a:rPr lang="en-US" dirty="0" err="1"/>
              <a:t>neighbours</a:t>
            </a:r>
            <a:r>
              <a:rPr lang="en-US" dirty="0"/>
              <a:t> dies, as if by overcrowding.</a:t>
            </a:r>
          </a:p>
          <a:p>
            <a:pPr marL="342900" indent="-342900">
              <a:spcAft>
                <a:spcPts val="1200"/>
              </a:spcAft>
              <a:buFont typeface="+mj-lt"/>
              <a:buAutoNum type="arabicParenR"/>
            </a:pPr>
            <a:r>
              <a:rPr lang="en-US" dirty="0"/>
              <a:t>Any dead cell with exactly three live </a:t>
            </a:r>
            <a:r>
              <a:rPr lang="en-US" dirty="0" err="1"/>
              <a:t>neighbours</a:t>
            </a:r>
            <a:r>
              <a:rPr lang="en-US" dirty="0"/>
              <a:t> becomes a live cell, as if by reproduction.</a:t>
            </a:r>
          </a:p>
        </p:txBody>
      </p:sp>
      <p:pic>
        <p:nvPicPr>
          <p:cNvPr id="46083" name="Picture 3"/>
          <p:cNvPicPr>
            <a:picLocks noChangeAspect="1" noChangeArrowheads="1"/>
          </p:cNvPicPr>
          <p:nvPr/>
        </p:nvPicPr>
        <p:blipFill>
          <a:blip r:embed="rId2" cstate="print"/>
          <a:srcRect/>
          <a:stretch>
            <a:fillRect/>
          </a:stretch>
        </p:blipFill>
        <p:spPr bwMode="auto">
          <a:xfrm>
            <a:off x="1112562" y="2396022"/>
            <a:ext cx="388247" cy="365740"/>
          </a:xfrm>
          <a:prstGeom prst="rect">
            <a:avLst/>
          </a:prstGeom>
          <a:noFill/>
          <a:ln w="9525">
            <a:noFill/>
            <a:miter lim="800000"/>
            <a:headEnd/>
            <a:tailEnd/>
          </a:ln>
        </p:spPr>
      </p:pic>
      <p:sp>
        <p:nvSpPr>
          <p:cNvPr id="18" name="TextBox 17"/>
          <p:cNvSpPr txBox="1"/>
          <p:nvPr/>
        </p:nvSpPr>
        <p:spPr>
          <a:xfrm>
            <a:off x="1282701" y="2855831"/>
            <a:ext cx="1769166" cy="369332"/>
          </a:xfrm>
          <a:prstGeom prst="rect">
            <a:avLst/>
          </a:prstGeom>
          <a:noFill/>
        </p:spPr>
        <p:txBody>
          <a:bodyPr wrap="square" rtlCol="0">
            <a:spAutoFit/>
          </a:bodyPr>
          <a:lstStyle/>
          <a:p>
            <a:pPr algn="ctr"/>
            <a:r>
              <a:rPr lang="en-US" dirty="0"/>
              <a:t>= “dead” cell</a:t>
            </a:r>
          </a:p>
        </p:txBody>
      </p:sp>
      <p:pic>
        <p:nvPicPr>
          <p:cNvPr id="46084" name="Picture 4"/>
          <p:cNvPicPr>
            <a:picLocks noChangeAspect="1" noChangeArrowheads="1"/>
          </p:cNvPicPr>
          <p:nvPr/>
        </p:nvPicPr>
        <p:blipFill>
          <a:blip r:embed="rId3" cstate="print"/>
          <a:srcRect/>
          <a:stretch>
            <a:fillRect/>
          </a:stretch>
        </p:blipFill>
        <p:spPr bwMode="auto">
          <a:xfrm>
            <a:off x="1131611" y="2906301"/>
            <a:ext cx="349319" cy="338570"/>
          </a:xfrm>
          <a:prstGeom prst="rect">
            <a:avLst/>
          </a:prstGeom>
          <a:noFill/>
          <a:ln w="9525">
            <a:noFill/>
            <a:miter lim="800000"/>
            <a:headEnd/>
            <a:tailEnd/>
          </a:ln>
        </p:spPr>
      </p:pic>
      <p:pic>
        <p:nvPicPr>
          <p:cNvPr id="46085" name="Picture 5"/>
          <p:cNvPicPr>
            <a:picLocks noChangeAspect="1" noChangeArrowheads="1"/>
          </p:cNvPicPr>
          <p:nvPr/>
        </p:nvPicPr>
        <p:blipFill>
          <a:blip r:embed="rId4" cstate="print"/>
          <a:srcRect/>
          <a:stretch>
            <a:fillRect/>
          </a:stretch>
        </p:blipFill>
        <p:spPr bwMode="auto">
          <a:xfrm>
            <a:off x="467141" y="3526251"/>
            <a:ext cx="2912164" cy="2507887"/>
          </a:xfrm>
          <a:prstGeom prst="rect">
            <a:avLst/>
          </a:prstGeom>
          <a:noFill/>
          <a:ln w="9525">
            <a:noFill/>
            <a:miter lim="800000"/>
            <a:headEnd/>
            <a:tailEnd/>
          </a:ln>
        </p:spPr>
      </p:pic>
      <p:sp>
        <p:nvSpPr>
          <p:cNvPr id="21" name="TextBox 20"/>
          <p:cNvSpPr txBox="1"/>
          <p:nvPr/>
        </p:nvSpPr>
        <p:spPr>
          <a:xfrm>
            <a:off x="844825" y="3886198"/>
            <a:ext cx="546652" cy="369332"/>
          </a:xfrm>
          <a:prstGeom prst="rect">
            <a:avLst/>
          </a:prstGeom>
          <a:noFill/>
        </p:spPr>
        <p:txBody>
          <a:bodyPr wrap="square" rtlCol="0">
            <a:spAutoFit/>
          </a:bodyPr>
          <a:lstStyle/>
          <a:p>
            <a:r>
              <a:rPr lang="en-US" dirty="0">
                <a:solidFill>
                  <a:srgbClr val="0000FF"/>
                </a:solidFill>
              </a:rPr>
              <a:t>(1)</a:t>
            </a:r>
          </a:p>
        </p:txBody>
      </p:sp>
      <p:sp>
        <p:nvSpPr>
          <p:cNvPr id="22" name="TextBox 21"/>
          <p:cNvSpPr txBox="1"/>
          <p:nvPr/>
        </p:nvSpPr>
        <p:spPr>
          <a:xfrm>
            <a:off x="2173910" y="3949146"/>
            <a:ext cx="546652" cy="369332"/>
          </a:xfrm>
          <a:prstGeom prst="rect">
            <a:avLst/>
          </a:prstGeom>
          <a:noFill/>
        </p:spPr>
        <p:txBody>
          <a:bodyPr wrap="square" rtlCol="0">
            <a:spAutoFit/>
          </a:bodyPr>
          <a:lstStyle/>
          <a:p>
            <a:r>
              <a:rPr lang="en-US" dirty="0">
                <a:solidFill>
                  <a:schemeClr val="bg1"/>
                </a:solidFill>
              </a:rPr>
              <a:t>(2)</a:t>
            </a:r>
          </a:p>
        </p:txBody>
      </p:sp>
      <p:sp>
        <p:nvSpPr>
          <p:cNvPr id="23" name="TextBox 22"/>
          <p:cNvSpPr txBox="1"/>
          <p:nvPr/>
        </p:nvSpPr>
        <p:spPr>
          <a:xfrm>
            <a:off x="875197" y="5204789"/>
            <a:ext cx="546652" cy="369332"/>
          </a:xfrm>
          <a:prstGeom prst="rect">
            <a:avLst/>
          </a:prstGeom>
          <a:noFill/>
        </p:spPr>
        <p:txBody>
          <a:bodyPr wrap="square" rtlCol="0">
            <a:spAutoFit/>
          </a:bodyPr>
          <a:lstStyle/>
          <a:p>
            <a:r>
              <a:rPr lang="en-US" dirty="0">
                <a:solidFill>
                  <a:schemeClr val="bg1"/>
                </a:solidFill>
              </a:rPr>
              <a:t>(3)</a:t>
            </a:r>
          </a:p>
        </p:txBody>
      </p:sp>
      <p:sp>
        <p:nvSpPr>
          <p:cNvPr id="24" name="TextBox 23"/>
          <p:cNvSpPr txBox="1"/>
          <p:nvPr/>
        </p:nvSpPr>
        <p:spPr>
          <a:xfrm>
            <a:off x="2935910" y="5615607"/>
            <a:ext cx="546652" cy="369332"/>
          </a:xfrm>
          <a:prstGeom prst="rect">
            <a:avLst/>
          </a:prstGeom>
          <a:noFill/>
        </p:spPr>
        <p:txBody>
          <a:bodyPr wrap="square" rtlCol="0">
            <a:spAutoFit/>
          </a:bodyPr>
          <a:lstStyle/>
          <a:p>
            <a:r>
              <a:rPr lang="en-US" dirty="0"/>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08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0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08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7" grpId="0"/>
      <p:bldP spid="18" grpId="0"/>
      <p:bldP spid="21"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chemeClr val="tx1"/>
                </a:solidFill>
                <a:effectLst/>
                <a:uLnTx/>
                <a:uFillTx/>
                <a:latin typeface="+mj-lt"/>
                <a:ea typeface="+mj-ea"/>
                <a:cs typeface="+mj-cs"/>
              </a:rPr>
              <a:t>Simple to Complex</a:t>
            </a:r>
          </a:p>
        </p:txBody>
      </p:sp>
      <p:sp>
        <p:nvSpPr>
          <p:cNvPr id="7" name="TextBox 6"/>
          <p:cNvSpPr txBox="1"/>
          <p:nvPr/>
        </p:nvSpPr>
        <p:spPr>
          <a:xfrm>
            <a:off x="318053" y="795146"/>
            <a:ext cx="2633870" cy="400110"/>
          </a:xfrm>
          <a:prstGeom prst="rect">
            <a:avLst/>
          </a:prstGeom>
          <a:noFill/>
        </p:spPr>
        <p:txBody>
          <a:bodyPr wrap="square" rtlCol="0">
            <a:spAutoFit/>
          </a:bodyPr>
          <a:lstStyle/>
          <a:p>
            <a:r>
              <a:rPr lang="en-US" sz="2000" u="sng" dirty="0"/>
              <a:t>Conway’s Game of Life:</a:t>
            </a:r>
          </a:p>
        </p:txBody>
      </p:sp>
      <p:sp>
        <p:nvSpPr>
          <p:cNvPr id="14" name="TextBox 13"/>
          <p:cNvSpPr txBox="1"/>
          <p:nvPr/>
        </p:nvSpPr>
        <p:spPr>
          <a:xfrm>
            <a:off x="1209813" y="1202642"/>
            <a:ext cx="1769166" cy="369332"/>
          </a:xfrm>
          <a:prstGeom prst="rect">
            <a:avLst/>
          </a:prstGeom>
          <a:noFill/>
        </p:spPr>
        <p:txBody>
          <a:bodyPr wrap="square" rtlCol="0">
            <a:spAutoFit/>
          </a:bodyPr>
          <a:lstStyle/>
          <a:p>
            <a:pPr algn="ctr"/>
            <a:r>
              <a:rPr lang="en-US" dirty="0"/>
              <a:t>= “live” cell</a:t>
            </a:r>
          </a:p>
        </p:txBody>
      </p:sp>
      <p:sp>
        <p:nvSpPr>
          <p:cNvPr id="17" name="Rectangle 16"/>
          <p:cNvSpPr/>
          <p:nvPr/>
        </p:nvSpPr>
        <p:spPr>
          <a:xfrm>
            <a:off x="119274" y="5178356"/>
            <a:ext cx="8915400" cy="1477328"/>
          </a:xfrm>
          <a:prstGeom prst="rect">
            <a:avLst/>
          </a:prstGeom>
        </p:spPr>
        <p:txBody>
          <a:bodyPr wrap="square">
            <a:spAutoFit/>
          </a:bodyPr>
          <a:lstStyle/>
          <a:p>
            <a:pPr marL="342900" indent="-342900"/>
            <a:r>
              <a:rPr lang="en-US" u="sng" dirty="0"/>
              <a:t>The rules:</a:t>
            </a:r>
          </a:p>
          <a:p>
            <a:pPr marL="342900" indent="-342900">
              <a:buFont typeface="+mj-lt"/>
              <a:buAutoNum type="arabicParenR"/>
            </a:pPr>
            <a:r>
              <a:rPr lang="en-US" dirty="0"/>
              <a:t>Any live cell with fewer than two live </a:t>
            </a:r>
            <a:r>
              <a:rPr lang="en-US" dirty="0" err="1"/>
              <a:t>neighbours</a:t>
            </a:r>
            <a:r>
              <a:rPr lang="en-US" dirty="0"/>
              <a:t> dies, as if caused by under-population.</a:t>
            </a:r>
          </a:p>
          <a:p>
            <a:pPr marL="342900" indent="-342900">
              <a:buFont typeface="+mj-lt"/>
              <a:buAutoNum type="arabicParenR"/>
            </a:pPr>
            <a:r>
              <a:rPr lang="en-US" dirty="0"/>
              <a:t>Any live cell with two or three live </a:t>
            </a:r>
            <a:r>
              <a:rPr lang="en-US" dirty="0" err="1"/>
              <a:t>neighbours</a:t>
            </a:r>
            <a:r>
              <a:rPr lang="en-US" dirty="0"/>
              <a:t> lives on to the next generation.</a:t>
            </a:r>
          </a:p>
          <a:p>
            <a:pPr marL="342900" indent="-342900">
              <a:buFont typeface="+mj-lt"/>
              <a:buAutoNum type="arabicParenR"/>
            </a:pPr>
            <a:r>
              <a:rPr lang="en-US" dirty="0"/>
              <a:t>Any live cell with more than three live </a:t>
            </a:r>
            <a:r>
              <a:rPr lang="en-US" dirty="0" err="1"/>
              <a:t>neighbours</a:t>
            </a:r>
            <a:r>
              <a:rPr lang="en-US" dirty="0"/>
              <a:t> dies, as if by overcrowding.</a:t>
            </a:r>
          </a:p>
          <a:p>
            <a:pPr marL="342900" indent="-342900">
              <a:buFont typeface="+mj-lt"/>
              <a:buAutoNum type="arabicParenR"/>
            </a:pPr>
            <a:r>
              <a:rPr lang="en-US" dirty="0"/>
              <a:t>Any dead cell with exactly three live </a:t>
            </a:r>
            <a:r>
              <a:rPr lang="en-US" dirty="0" err="1"/>
              <a:t>neighbours</a:t>
            </a:r>
            <a:r>
              <a:rPr lang="en-US" dirty="0"/>
              <a:t> becomes a live cell, as if by reproduction.</a:t>
            </a:r>
          </a:p>
        </p:txBody>
      </p:sp>
      <p:pic>
        <p:nvPicPr>
          <p:cNvPr id="46083" name="Picture 3"/>
          <p:cNvPicPr>
            <a:picLocks noChangeAspect="1" noChangeArrowheads="1"/>
          </p:cNvPicPr>
          <p:nvPr/>
        </p:nvPicPr>
        <p:blipFill>
          <a:blip r:embed="rId2" cstate="print"/>
          <a:srcRect/>
          <a:stretch>
            <a:fillRect/>
          </a:stretch>
        </p:blipFill>
        <p:spPr bwMode="auto">
          <a:xfrm>
            <a:off x="1112562" y="1223220"/>
            <a:ext cx="388247" cy="365740"/>
          </a:xfrm>
          <a:prstGeom prst="rect">
            <a:avLst/>
          </a:prstGeom>
          <a:noFill/>
          <a:ln w="9525">
            <a:noFill/>
            <a:miter lim="800000"/>
            <a:headEnd/>
            <a:tailEnd/>
          </a:ln>
        </p:spPr>
      </p:pic>
      <p:sp>
        <p:nvSpPr>
          <p:cNvPr id="18" name="TextBox 17"/>
          <p:cNvSpPr txBox="1"/>
          <p:nvPr/>
        </p:nvSpPr>
        <p:spPr>
          <a:xfrm>
            <a:off x="1282701" y="1683029"/>
            <a:ext cx="1769166" cy="369332"/>
          </a:xfrm>
          <a:prstGeom prst="rect">
            <a:avLst/>
          </a:prstGeom>
          <a:noFill/>
        </p:spPr>
        <p:txBody>
          <a:bodyPr wrap="square" rtlCol="0">
            <a:spAutoFit/>
          </a:bodyPr>
          <a:lstStyle/>
          <a:p>
            <a:pPr algn="ctr"/>
            <a:r>
              <a:rPr lang="en-US" dirty="0"/>
              <a:t>= “dead” cell</a:t>
            </a:r>
          </a:p>
        </p:txBody>
      </p:sp>
      <p:pic>
        <p:nvPicPr>
          <p:cNvPr id="46084" name="Picture 4"/>
          <p:cNvPicPr>
            <a:picLocks noChangeAspect="1" noChangeArrowheads="1"/>
          </p:cNvPicPr>
          <p:nvPr/>
        </p:nvPicPr>
        <p:blipFill>
          <a:blip r:embed="rId3" cstate="print"/>
          <a:srcRect/>
          <a:stretch>
            <a:fillRect/>
          </a:stretch>
        </p:blipFill>
        <p:spPr bwMode="auto">
          <a:xfrm>
            <a:off x="1131611" y="1733499"/>
            <a:ext cx="349319" cy="338570"/>
          </a:xfrm>
          <a:prstGeom prst="rect">
            <a:avLst/>
          </a:prstGeom>
          <a:noFill/>
          <a:ln w="9525">
            <a:noFill/>
            <a:miter lim="800000"/>
            <a:headEnd/>
            <a:tailEnd/>
          </a:ln>
        </p:spPr>
      </p:pic>
      <p:pic>
        <p:nvPicPr>
          <p:cNvPr id="46085" name="Picture 5"/>
          <p:cNvPicPr>
            <a:picLocks noChangeAspect="1" noChangeArrowheads="1"/>
          </p:cNvPicPr>
          <p:nvPr/>
        </p:nvPicPr>
        <p:blipFill>
          <a:blip r:embed="rId4" cstate="print"/>
          <a:srcRect/>
          <a:stretch>
            <a:fillRect/>
          </a:stretch>
        </p:blipFill>
        <p:spPr bwMode="auto">
          <a:xfrm>
            <a:off x="805067" y="2353449"/>
            <a:ext cx="2912164" cy="2507887"/>
          </a:xfrm>
          <a:prstGeom prst="rect">
            <a:avLst/>
          </a:prstGeom>
          <a:noFill/>
          <a:ln w="9525">
            <a:noFill/>
            <a:miter lim="800000"/>
            <a:headEnd/>
            <a:tailEnd/>
          </a:ln>
        </p:spPr>
      </p:pic>
      <p:sp>
        <p:nvSpPr>
          <p:cNvPr id="21" name="TextBox 20"/>
          <p:cNvSpPr txBox="1"/>
          <p:nvPr/>
        </p:nvSpPr>
        <p:spPr>
          <a:xfrm>
            <a:off x="1182751" y="2713396"/>
            <a:ext cx="546652" cy="369332"/>
          </a:xfrm>
          <a:prstGeom prst="rect">
            <a:avLst/>
          </a:prstGeom>
          <a:noFill/>
        </p:spPr>
        <p:txBody>
          <a:bodyPr wrap="square" rtlCol="0">
            <a:spAutoFit/>
          </a:bodyPr>
          <a:lstStyle/>
          <a:p>
            <a:r>
              <a:rPr lang="en-US" dirty="0">
                <a:solidFill>
                  <a:srgbClr val="0000FF"/>
                </a:solidFill>
              </a:rPr>
              <a:t>(1)</a:t>
            </a:r>
          </a:p>
        </p:txBody>
      </p:sp>
      <p:sp>
        <p:nvSpPr>
          <p:cNvPr id="22" name="TextBox 21"/>
          <p:cNvSpPr txBox="1"/>
          <p:nvPr/>
        </p:nvSpPr>
        <p:spPr>
          <a:xfrm>
            <a:off x="2511836" y="2776344"/>
            <a:ext cx="546652" cy="369332"/>
          </a:xfrm>
          <a:prstGeom prst="rect">
            <a:avLst/>
          </a:prstGeom>
          <a:noFill/>
        </p:spPr>
        <p:txBody>
          <a:bodyPr wrap="square" rtlCol="0">
            <a:spAutoFit/>
          </a:bodyPr>
          <a:lstStyle/>
          <a:p>
            <a:r>
              <a:rPr lang="en-US" dirty="0">
                <a:solidFill>
                  <a:schemeClr val="bg1"/>
                </a:solidFill>
              </a:rPr>
              <a:t>(2)</a:t>
            </a:r>
          </a:p>
        </p:txBody>
      </p:sp>
      <p:sp>
        <p:nvSpPr>
          <p:cNvPr id="23" name="TextBox 22"/>
          <p:cNvSpPr txBox="1"/>
          <p:nvPr/>
        </p:nvSpPr>
        <p:spPr>
          <a:xfrm>
            <a:off x="1213123" y="4031987"/>
            <a:ext cx="546652" cy="369332"/>
          </a:xfrm>
          <a:prstGeom prst="rect">
            <a:avLst/>
          </a:prstGeom>
          <a:noFill/>
        </p:spPr>
        <p:txBody>
          <a:bodyPr wrap="square" rtlCol="0">
            <a:spAutoFit/>
          </a:bodyPr>
          <a:lstStyle/>
          <a:p>
            <a:r>
              <a:rPr lang="en-US" dirty="0">
                <a:solidFill>
                  <a:schemeClr val="bg1"/>
                </a:solidFill>
              </a:rPr>
              <a:t>(3)</a:t>
            </a:r>
          </a:p>
        </p:txBody>
      </p:sp>
      <p:sp>
        <p:nvSpPr>
          <p:cNvPr id="24" name="TextBox 23"/>
          <p:cNvSpPr txBox="1"/>
          <p:nvPr/>
        </p:nvSpPr>
        <p:spPr>
          <a:xfrm>
            <a:off x="3273836" y="4442805"/>
            <a:ext cx="546652" cy="369332"/>
          </a:xfrm>
          <a:prstGeom prst="rect">
            <a:avLst/>
          </a:prstGeom>
          <a:noFill/>
        </p:spPr>
        <p:txBody>
          <a:bodyPr wrap="square" rtlCol="0">
            <a:spAutoFit/>
          </a:bodyPr>
          <a:lstStyle/>
          <a:p>
            <a:r>
              <a:rPr lang="en-US" dirty="0"/>
              <a:t>(4)</a:t>
            </a:r>
          </a:p>
        </p:txBody>
      </p:sp>
      <p:cxnSp>
        <p:nvCxnSpPr>
          <p:cNvPr id="16" name="Straight Arrow Connector 15"/>
          <p:cNvCxnSpPr/>
          <p:nvPr/>
        </p:nvCxnSpPr>
        <p:spPr>
          <a:xfrm>
            <a:off x="3916013" y="3516313"/>
            <a:ext cx="121257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786806" y="3130827"/>
            <a:ext cx="1659835" cy="369332"/>
          </a:xfrm>
          <a:prstGeom prst="rect">
            <a:avLst/>
          </a:prstGeom>
          <a:noFill/>
        </p:spPr>
        <p:txBody>
          <a:bodyPr wrap="square" rtlCol="0">
            <a:spAutoFit/>
          </a:bodyPr>
          <a:lstStyle/>
          <a:p>
            <a:r>
              <a:rPr lang="en-US" dirty="0"/>
              <a:t>1 unit of time</a:t>
            </a:r>
          </a:p>
        </p:txBody>
      </p:sp>
      <p:pic>
        <p:nvPicPr>
          <p:cNvPr id="47106" name="Picture 2"/>
          <p:cNvPicPr>
            <a:picLocks noChangeAspect="1" noChangeArrowheads="1"/>
          </p:cNvPicPr>
          <p:nvPr/>
        </p:nvPicPr>
        <p:blipFill>
          <a:blip r:embed="rId5" cstate="print"/>
          <a:srcRect/>
          <a:stretch>
            <a:fillRect/>
          </a:stretch>
        </p:blipFill>
        <p:spPr bwMode="auto">
          <a:xfrm>
            <a:off x="5305002" y="2374515"/>
            <a:ext cx="2864955" cy="246249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chemeClr val="tx1"/>
                </a:solidFill>
                <a:effectLst/>
                <a:uLnTx/>
                <a:uFillTx/>
                <a:latin typeface="+mj-lt"/>
                <a:ea typeface="+mj-ea"/>
                <a:cs typeface="+mj-cs"/>
              </a:rPr>
              <a:t>Conway’s Game of Life</a:t>
            </a:r>
          </a:p>
        </p:txBody>
      </p:sp>
      <p:pic>
        <p:nvPicPr>
          <p:cNvPr id="48130" name="Picture 2"/>
          <p:cNvPicPr>
            <a:picLocks noChangeAspect="1" noChangeArrowheads="1"/>
          </p:cNvPicPr>
          <p:nvPr/>
        </p:nvPicPr>
        <p:blipFill>
          <a:blip r:embed="rId2" cstate="print"/>
          <a:srcRect/>
          <a:stretch>
            <a:fillRect/>
          </a:stretch>
        </p:blipFill>
        <p:spPr bwMode="auto">
          <a:xfrm>
            <a:off x="2795174" y="1100967"/>
            <a:ext cx="3533775" cy="3324225"/>
          </a:xfrm>
          <a:prstGeom prst="rect">
            <a:avLst/>
          </a:prstGeom>
          <a:noFill/>
          <a:ln w="9525">
            <a:noFill/>
            <a:miter lim="800000"/>
            <a:headEnd/>
            <a:tailEnd/>
          </a:ln>
        </p:spPr>
      </p:pic>
      <p:sp>
        <p:nvSpPr>
          <p:cNvPr id="6" name="Rectangle 5"/>
          <p:cNvSpPr/>
          <p:nvPr/>
        </p:nvSpPr>
        <p:spPr>
          <a:xfrm>
            <a:off x="1103244" y="4509944"/>
            <a:ext cx="6858000" cy="369332"/>
          </a:xfrm>
          <a:prstGeom prst="rect">
            <a:avLst/>
          </a:prstGeom>
        </p:spPr>
        <p:txBody>
          <a:bodyPr wrap="square">
            <a:spAutoFit/>
          </a:bodyPr>
          <a:lstStyle/>
          <a:p>
            <a:r>
              <a:rPr lang="en-US" dirty="0">
                <a:hlinkClick r:id="rId3"/>
              </a:rPr>
              <a:t>http://www.kongregate.com/games/shaman4d/conways-game-of-life</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139521" y="1601513"/>
            <a:ext cx="7143750" cy="3990975"/>
          </a:xfrm>
          <a:prstGeom prst="rect">
            <a:avLst/>
          </a:prstGeom>
          <a:noFill/>
          <a:ln w="9525">
            <a:noFill/>
            <a:miter lim="800000"/>
            <a:headEnd/>
            <a:tailEnd/>
          </a:ln>
        </p:spPr>
      </p:pic>
      <p:sp>
        <p:nvSpPr>
          <p:cNvPr id="5" name="Title 1"/>
          <p:cNvSpPr txBox="1">
            <a:spLocks/>
          </p:cNvSpPr>
          <p:nvPr/>
        </p:nvSpPr>
        <p:spPr>
          <a:xfrm>
            <a:off x="1600200" y="0"/>
            <a:ext cx="58674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chemeClr val="tx1"/>
                </a:solidFill>
                <a:effectLst/>
                <a:uLnTx/>
                <a:uFillTx/>
                <a:latin typeface="+mj-lt"/>
                <a:ea typeface="+mj-ea"/>
                <a:cs typeface="+mj-cs"/>
              </a:rPr>
              <a:t>Laws of Thermodynamics</a:t>
            </a:r>
          </a:p>
        </p:txBody>
      </p:sp>
      <p:sp>
        <p:nvSpPr>
          <p:cNvPr id="7" name="Rectangle 6"/>
          <p:cNvSpPr/>
          <p:nvPr/>
        </p:nvSpPr>
        <p:spPr>
          <a:xfrm>
            <a:off x="878542" y="953561"/>
            <a:ext cx="7391400" cy="400110"/>
          </a:xfrm>
          <a:prstGeom prst="rect">
            <a:avLst/>
          </a:prstGeom>
        </p:spPr>
        <p:txBody>
          <a:bodyPr wrap="square">
            <a:spAutoFit/>
          </a:bodyPr>
          <a:lstStyle/>
          <a:p>
            <a:pPr algn="ctr"/>
            <a:r>
              <a:rPr lang="en-US" sz="2000" dirty="0">
                <a:hlinkClick r:id="rId3"/>
              </a:rPr>
              <a:t>http://en.wikipedia.org/wiki/Laws_of_thermodynamics</a:t>
            </a:r>
            <a:endParaRPr lang="en-US" sz="2000" dirty="0"/>
          </a:p>
        </p:txBody>
      </p:sp>
      <p:sp>
        <p:nvSpPr>
          <p:cNvPr id="8" name="TextBox 7"/>
          <p:cNvSpPr txBox="1"/>
          <p:nvPr/>
        </p:nvSpPr>
        <p:spPr>
          <a:xfrm>
            <a:off x="7520849" y="2490093"/>
            <a:ext cx="1452282" cy="461665"/>
          </a:xfrm>
          <a:prstGeom prst="rect">
            <a:avLst/>
          </a:prstGeom>
          <a:noFill/>
        </p:spPr>
        <p:txBody>
          <a:bodyPr wrap="square" rtlCol="0">
            <a:spAutoFit/>
          </a:bodyPr>
          <a:lstStyle/>
          <a:p>
            <a:r>
              <a:rPr lang="en-US" sz="2400" dirty="0">
                <a:solidFill>
                  <a:srgbClr val="FF0000"/>
                </a:solidFill>
              </a:rPr>
              <a:t>Chapter 5</a:t>
            </a:r>
          </a:p>
        </p:txBody>
      </p:sp>
      <p:sp>
        <p:nvSpPr>
          <p:cNvPr id="9" name="Right Brace 8"/>
          <p:cNvSpPr/>
          <p:nvPr/>
        </p:nvSpPr>
        <p:spPr>
          <a:xfrm>
            <a:off x="7070526" y="1858022"/>
            <a:ext cx="466162" cy="1763002"/>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p:cNvSpPr/>
          <p:nvPr/>
        </p:nvSpPr>
        <p:spPr>
          <a:xfrm>
            <a:off x="7068494" y="3732542"/>
            <a:ext cx="466162" cy="1763002"/>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7526944" y="4387520"/>
            <a:ext cx="1617055" cy="461665"/>
          </a:xfrm>
          <a:prstGeom prst="rect">
            <a:avLst/>
          </a:prstGeom>
          <a:noFill/>
        </p:spPr>
        <p:txBody>
          <a:bodyPr wrap="square" rtlCol="0">
            <a:spAutoFit/>
          </a:bodyPr>
          <a:lstStyle/>
          <a:p>
            <a:r>
              <a:rPr lang="en-US" sz="2400" dirty="0">
                <a:solidFill>
                  <a:srgbClr val="FF0000"/>
                </a:solidFill>
              </a:rPr>
              <a:t>Chapter 16</a:t>
            </a:r>
          </a:p>
        </p:txBody>
      </p:sp>
      <p:sp>
        <p:nvSpPr>
          <p:cNvPr id="13" name="TextBox 12"/>
          <p:cNvSpPr txBox="1"/>
          <p:nvPr/>
        </p:nvSpPr>
        <p:spPr>
          <a:xfrm>
            <a:off x="347471" y="5769864"/>
            <a:ext cx="7173377" cy="461665"/>
          </a:xfrm>
          <a:prstGeom prst="rect">
            <a:avLst/>
          </a:prstGeom>
          <a:noFill/>
        </p:spPr>
        <p:txBody>
          <a:bodyPr wrap="square" rtlCol="0">
            <a:spAutoFit/>
          </a:bodyPr>
          <a:lstStyle/>
          <a:p>
            <a:r>
              <a:rPr lang="en-US" sz="2400" dirty="0">
                <a:solidFill>
                  <a:srgbClr val="FF0000"/>
                </a:solidFill>
              </a:rPr>
              <a:t>Fourth law of thermodynamics: Emergent complexity?</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chemeClr val="tx1"/>
                </a:solidFill>
                <a:effectLst/>
                <a:uLnTx/>
                <a:uFillTx/>
                <a:latin typeface="+mj-lt"/>
                <a:ea typeface="+mj-ea"/>
                <a:cs typeface="+mj-cs"/>
              </a:rPr>
              <a:t>Conway’s Creatures</a:t>
            </a:r>
          </a:p>
        </p:txBody>
      </p:sp>
      <p:pic>
        <p:nvPicPr>
          <p:cNvPr id="49154" name="Picture 2" descr="Lwss small.gif"/>
          <p:cNvPicPr>
            <a:picLocks noChangeAspect="1" noChangeArrowheads="1" noCrop="1"/>
          </p:cNvPicPr>
          <p:nvPr/>
        </p:nvPicPr>
        <p:blipFill>
          <a:blip r:embed="rId2" cstate="print"/>
          <a:srcRect/>
          <a:stretch>
            <a:fillRect/>
          </a:stretch>
        </p:blipFill>
        <p:spPr bwMode="auto">
          <a:xfrm>
            <a:off x="6625927" y="993571"/>
            <a:ext cx="1643408" cy="1288079"/>
          </a:xfrm>
          <a:prstGeom prst="rect">
            <a:avLst/>
          </a:prstGeom>
          <a:noFill/>
        </p:spPr>
      </p:pic>
      <p:sp>
        <p:nvSpPr>
          <p:cNvPr id="7" name="TextBox 6"/>
          <p:cNvSpPr txBox="1"/>
          <p:nvPr/>
        </p:nvSpPr>
        <p:spPr>
          <a:xfrm>
            <a:off x="6708898" y="2345637"/>
            <a:ext cx="1490870" cy="400110"/>
          </a:xfrm>
          <a:prstGeom prst="rect">
            <a:avLst/>
          </a:prstGeom>
          <a:noFill/>
        </p:spPr>
        <p:txBody>
          <a:bodyPr wrap="square" rtlCol="0">
            <a:spAutoFit/>
          </a:bodyPr>
          <a:lstStyle/>
          <a:p>
            <a:pPr algn="ctr"/>
            <a:r>
              <a:rPr lang="en-US" sz="2000" dirty="0">
                <a:solidFill>
                  <a:srgbClr val="0000FF"/>
                </a:solidFill>
              </a:rPr>
              <a:t>Spaceship</a:t>
            </a:r>
          </a:p>
        </p:txBody>
      </p:sp>
      <p:pic>
        <p:nvPicPr>
          <p:cNvPr id="49156" name="Picture 4" descr="http://upload.wikimedia.org/wikipedia/commons/9/96/Animated_glider_emblem.gif"/>
          <p:cNvPicPr>
            <a:picLocks noChangeAspect="1" noChangeArrowheads="1"/>
          </p:cNvPicPr>
          <p:nvPr/>
        </p:nvPicPr>
        <p:blipFill>
          <a:blip r:embed="rId3" cstate="print"/>
          <a:srcRect/>
          <a:stretch>
            <a:fillRect/>
          </a:stretch>
        </p:blipFill>
        <p:spPr bwMode="auto">
          <a:xfrm>
            <a:off x="3992062" y="953123"/>
            <a:ext cx="1372290" cy="1372291"/>
          </a:xfrm>
          <a:prstGeom prst="rect">
            <a:avLst/>
          </a:prstGeom>
          <a:noFill/>
        </p:spPr>
      </p:pic>
      <p:sp>
        <p:nvSpPr>
          <p:cNvPr id="8" name="TextBox 7"/>
          <p:cNvSpPr txBox="1"/>
          <p:nvPr/>
        </p:nvSpPr>
        <p:spPr>
          <a:xfrm>
            <a:off x="3939193" y="2348951"/>
            <a:ext cx="1490870" cy="400110"/>
          </a:xfrm>
          <a:prstGeom prst="rect">
            <a:avLst/>
          </a:prstGeom>
          <a:noFill/>
        </p:spPr>
        <p:txBody>
          <a:bodyPr wrap="square" rtlCol="0">
            <a:spAutoFit/>
          </a:bodyPr>
          <a:lstStyle/>
          <a:p>
            <a:pPr algn="ctr"/>
            <a:r>
              <a:rPr lang="en-US" sz="2000" dirty="0">
                <a:solidFill>
                  <a:srgbClr val="0000FF"/>
                </a:solidFill>
              </a:rPr>
              <a:t>Glider</a:t>
            </a:r>
          </a:p>
        </p:txBody>
      </p:sp>
      <p:pic>
        <p:nvPicPr>
          <p:cNvPr id="49158" name="Picture 6" descr="http://upload.wikimedia.org/wikipedia/commons/e/e5/Gospers_glider_gun.gif"/>
          <p:cNvPicPr>
            <a:picLocks noChangeAspect="1" noChangeArrowheads="1" noCrop="1"/>
          </p:cNvPicPr>
          <p:nvPr/>
        </p:nvPicPr>
        <p:blipFill>
          <a:blip r:embed="rId4" cstate="print"/>
          <a:srcRect/>
          <a:stretch>
            <a:fillRect/>
          </a:stretch>
        </p:blipFill>
        <p:spPr bwMode="auto">
          <a:xfrm>
            <a:off x="1089904" y="3475181"/>
            <a:ext cx="2647261" cy="1906028"/>
          </a:xfrm>
          <a:prstGeom prst="rect">
            <a:avLst/>
          </a:prstGeom>
          <a:noFill/>
        </p:spPr>
      </p:pic>
      <p:sp>
        <p:nvSpPr>
          <p:cNvPr id="10" name="Rectangle 9"/>
          <p:cNvSpPr/>
          <p:nvPr/>
        </p:nvSpPr>
        <p:spPr>
          <a:xfrm>
            <a:off x="1519983" y="5353303"/>
            <a:ext cx="2031325" cy="400110"/>
          </a:xfrm>
          <a:prstGeom prst="rect">
            <a:avLst/>
          </a:prstGeom>
        </p:spPr>
        <p:txBody>
          <a:bodyPr wrap="none">
            <a:spAutoFit/>
          </a:bodyPr>
          <a:lstStyle/>
          <a:p>
            <a:r>
              <a:rPr lang="en-US" sz="2000" dirty="0">
                <a:solidFill>
                  <a:srgbClr val="0000FF"/>
                </a:solidFill>
              </a:rPr>
              <a:t>Gosper glider gun</a:t>
            </a:r>
          </a:p>
        </p:txBody>
      </p:sp>
      <p:pic>
        <p:nvPicPr>
          <p:cNvPr id="49160" name="Picture 8" descr="http://www.conwaylife.com/w/images/b/b9/Blinker.gif"/>
          <p:cNvPicPr>
            <a:picLocks noChangeAspect="1" noChangeArrowheads="1" noCrop="1"/>
          </p:cNvPicPr>
          <p:nvPr/>
        </p:nvPicPr>
        <p:blipFill>
          <a:blip r:embed="rId5" cstate="print"/>
          <a:srcRect/>
          <a:stretch>
            <a:fillRect/>
          </a:stretch>
        </p:blipFill>
        <p:spPr bwMode="auto">
          <a:xfrm>
            <a:off x="1126847" y="1038295"/>
            <a:ext cx="1156392" cy="1156394"/>
          </a:xfrm>
          <a:prstGeom prst="rect">
            <a:avLst/>
          </a:prstGeom>
          <a:noFill/>
        </p:spPr>
      </p:pic>
      <p:sp>
        <p:nvSpPr>
          <p:cNvPr id="12" name="TextBox 11"/>
          <p:cNvSpPr txBox="1"/>
          <p:nvPr/>
        </p:nvSpPr>
        <p:spPr>
          <a:xfrm>
            <a:off x="960767" y="2362202"/>
            <a:ext cx="1490870" cy="400110"/>
          </a:xfrm>
          <a:prstGeom prst="rect">
            <a:avLst/>
          </a:prstGeom>
          <a:noFill/>
        </p:spPr>
        <p:txBody>
          <a:bodyPr wrap="square" rtlCol="0">
            <a:spAutoFit/>
          </a:bodyPr>
          <a:lstStyle/>
          <a:p>
            <a:pPr algn="ctr"/>
            <a:r>
              <a:rPr lang="en-US" sz="2000" dirty="0">
                <a:solidFill>
                  <a:srgbClr val="0000FF"/>
                </a:solidFill>
              </a:rPr>
              <a:t>Blinker</a:t>
            </a:r>
          </a:p>
        </p:txBody>
      </p:sp>
      <p:pic>
        <p:nvPicPr>
          <p:cNvPr id="49163" name="Picture 11" descr="File:Doublex.gif"/>
          <p:cNvPicPr>
            <a:picLocks noChangeAspect="1" noChangeArrowheads="1" noCrop="1"/>
          </p:cNvPicPr>
          <p:nvPr/>
        </p:nvPicPr>
        <p:blipFill>
          <a:blip r:embed="rId6" cstate="print"/>
          <a:srcRect/>
          <a:stretch>
            <a:fillRect/>
          </a:stretch>
        </p:blipFill>
        <p:spPr bwMode="auto">
          <a:xfrm>
            <a:off x="4180921" y="3297649"/>
            <a:ext cx="4018860" cy="2117145"/>
          </a:xfrm>
          <a:prstGeom prst="rect">
            <a:avLst/>
          </a:prstGeom>
          <a:noFill/>
        </p:spPr>
      </p:pic>
      <p:sp>
        <p:nvSpPr>
          <p:cNvPr id="15" name="Rectangle 14"/>
          <p:cNvSpPr/>
          <p:nvPr/>
        </p:nvSpPr>
        <p:spPr>
          <a:xfrm>
            <a:off x="5538705" y="5363373"/>
            <a:ext cx="1039965" cy="400110"/>
          </a:xfrm>
          <a:prstGeom prst="rect">
            <a:avLst/>
          </a:prstGeom>
        </p:spPr>
        <p:txBody>
          <a:bodyPr wrap="none">
            <a:spAutoFit/>
          </a:bodyPr>
          <a:lstStyle/>
          <a:p>
            <a:r>
              <a:rPr lang="en-US" sz="2000" dirty="0" err="1">
                <a:solidFill>
                  <a:srgbClr val="0000FF"/>
                </a:solidFill>
              </a:rPr>
              <a:t>Doublex</a:t>
            </a:r>
            <a:endParaRPr lang="en-US" sz="20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1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1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1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chemeClr val="tx1"/>
                </a:solidFill>
                <a:effectLst/>
                <a:uLnTx/>
                <a:uFillTx/>
                <a:latin typeface="+mj-lt"/>
                <a:ea typeface="+mj-ea"/>
                <a:cs typeface="+mj-cs"/>
              </a:rPr>
              <a:t>Conway’s Creatures</a:t>
            </a:r>
          </a:p>
        </p:txBody>
      </p:sp>
      <p:pic>
        <p:nvPicPr>
          <p:cNvPr id="50178" name="Picture 2"/>
          <p:cNvPicPr>
            <a:picLocks noChangeAspect="1" noChangeArrowheads="1"/>
          </p:cNvPicPr>
          <p:nvPr/>
        </p:nvPicPr>
        <p:blipFill>
          <a:blip r:embed="rId2" cstate="print"/>
          <a:srcRect/>
          <a:stretch>
            <a:fillRect/>
          </a:stretch>
        </p:blipFill>
        <p:spPr bwMode="auto">
          <a:xfrm>
            <a:off x="725559" y="1311969"/>
            <a:ext cx="7681629" cy="6459193"/>
          </a:xfrm>
          <a:prstGeom prst="rect">
            <a:avLst/>
          </a:prstGeom>
          <a:noFill/>
          <a:ln w="9525">
            <a:noFill/>
            <a:miter lim="800000"/>
            <a:headEnd/>
            <a:tailEnd/>
          </a:ln>
        </p:spPr>
      </p:pic>
      <p:sp>
        <p:nvSpPr>
          <p:cNvPr id="6" name="Rectangle 5"/>
          <p:cNvSpPr/>
          <p:nvPr/>
        </p:nvSpPr>
        <p:spPr>
          <a:xfrm>
            <a:off x="1719469" y="889409"/>
            <a:ext cx="5705062" cy="369332"/>
          </a:xfrm>
          <a:prstGeom prst="rect">
            <a:avLst/>
          </a:prstGeom>
        </p:spPr>
        <p:txBody>
          <a:bodyPr wrap="square">
            <a:spAutoFit/>
          </a:bodyPr>
          <a:lstStyle/>
          <a:p>
            <a:pPr algn="ctr"/>
            <a:r>
              <a:rPr lang="en-US" dirty="0">
                <a:hlinkClick r:id="rId3"/>
              </a:rPr>
              <a:t>http://www.conwaylife.com/wiki/Category:Patterns</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chemeClr val="tx1"/>
                </a:solidFill>
                <a:effectLst/>
                <a:uLnTx/>
                <a:uFillTx/>
                <a:latin typeface="+mj-lt"/>
                <a:ea typeface="+mj-ea"/>
                <a:cs typeface="+mj-cs"/>
              </a:rPr>
              <a:t>Conway’s Creatures</a:t>
            </a:r>
          </a:p>
        </p:txBody>
      </p:sp>
      <p:sp>
        <p:nvSpPr>
          <p:cNvPr id="5" name="Rectangle 4"/>
          <p:cNvSpPr/>
          <p:nvPr/>
        </p:nvSpPr>
        <p:spPr>
          <a:xfrm>
            <a:off x="2163729" y="1811436"/>
            <a:ext cx="5009322" cy="369332"/>
          </a:xfrm>
          <a:prstGeom prst="rect">
            <a:avLst/>
          </a:prstGeom>
        </p:spPr>
        <p:txBody>
          <a:bodyPr wrap="square">
            <a:spAutoFit/>
          </a:bodyPr>
          <a:lstStyle/>
          <a:p>
            <a:r>
              <a:rPr lang="en-US" dirty="0">
                <a:hlinkClick r:id="rId2"/>
              </a:rPr>
              <a:t>https://youtu.be/C2vgICfQawE?t=71</a:t>
            </a:r>
            <a:endParaRPr lang="en-US" dirty="0"/>
          </a:p>
        </p:txBody>
      </p:sp>
      <p:sp>
        <p:nvSpPr>
          <p:cNvPr id="6" name="Rectangle 5"/>
          <p:cNvSpPr/>
          <p:nvPr/>
        </p:nvSpPr>
        <p:spPr>
          <a:xfrm>
            <a:off x="1985748" y="3125713"/>
            <a:ext cx="5098774" cy="369332"/>
          </a:xfrm>
          <a:prstGeom prst="rect">
            <a:avLst/>
          </a:prstGeom>
        </p:spPr>
        <p:txBody>
          <a:bodyPr wrap="square">
            <a:spAutoFit/>
          </a:bodyPr>
          <a:lstStyle/>
          <a:p>
            <a:pPr algn="ctr"/>
            <a:r>
              <a:rPr lang="en-US" dirty="0">
                <a:hlinkClick r:id="rId3"/>
              </a:rPr>
              <a:t>https://www.youtube.com/watch?v=xP5-iIeKXE8</a:t>
            </a:r>
            <a:endParaRPr lang="en-US" dirty="0"/>
          </a:p>
        </p:txBody>
      </p:sp>
      <p:sp>
        <p:nvSpPr>
          <p:cNvPr id="7" name="Rectangle 6"/>
          <p:cNvSpPr/>
          <p:nvPr/>
        </p:nvSpPr>
        <p:spPr>
          <a:xfrm>
            <a:off x="1918253" y="4368392"/>
            <a:ext cx="5297557" cy="369332"/>
          </a:xfrm>
          <a:prstGeom prst="rect">
            <a:avLst/>
          </a:prstGeom>
        </p:spPr>
        <p:txBody>
          <a:bodyPr wrap="square">
            <a:spAutoFit/>
          </a:bodyPr>
          <a:lstStyle/>
          <a:p>
            <a:pPr algn="ctr"/>
            <a:r>
              <a:rPr lang="en-US" dirty="0">
                <a:hlinkClick r:id="rId4"/>
              </a:rPr>
              <a:t>http://lmgtfy.com/?q=conway%27s+game+of+life</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7707" y="5983352"/>
            <a:ext cx="5695120" cy="854766"/>
          </a:xfrm>
        </p:spPr>
        <p:txBody>
          <a:bodyPr>
            <a:normAutofit lnSpcReduction="10000"/>
          </a:bodyPr>
          <a:lstStyle/>
          <a:p>
            <a:pPr>
              <a:buNone/>
            </a:pPr>
            <a:r>
              <a:rPr lang="en-US" sz="2400" dirty="0"/>
              <a:t>Spontaneous complexity can arise but…</a:t>
            </a:r>
          </a:p>
          <a:p>
            <a:pPr>
              <a:buNone/>
            </a:pPr>
            <a:r>
              <a:rPr lang="en-US" sz="2400" dirty="0"/>
              <a:t>	Does it </a:t>
            </a:r>
            <a:r>
              <a:rPr lang="en-US" sz="2400" u="sng" dirty="0"/>
              <a:t>have to</a:t>
            </a:r>
            <a:r>
              <a:rPr lang="en-US" sz="2400" dirty="0"/>
              <a:t>?</a:t>
            </a:r>
          </a:p>
        </p:txBody>
      </p:sp>
      <p:sp>
        <p:nvSpPr>
          <p:cNvPr id="4"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chemeClr val="tx1"/>
                </a:solidFill>
                <a:effectLst/>
                <a:uLnTx/>
                <a:uFillTx/>
                <a:latin typeface="+mj-lt"/>
                <a:ea typeface="+mj-ea"/>
                <a:cs typeface="+mj-cs"/>
              </a:rPr>
              <a:t>Simple to Complex</a:t>
            </a:r>
          </a:p>
        </p:txBody>
      </p:sp>
      <p:pic>
        <p:nvPicPr>
          <p:cNvPr id="5" name="Picture 2" descr="http://upload.wikimedia.org/wikipedia/commons/thumb/c/c6/Phospholipids_aqueous_solution_structures.svg/2000px-Phospholipids_aqueous_solution_structures.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059" y="1012480"/>
            <a:ext cx="1739337" cy="21398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File:Doublex.gif"/>
          <p:cNvPicPr>
            <a:picLocks noChangeAspect="1" noChangeArrowheads="1" noCrop="1"/>
          </p:cNvPicPr>
          <p:nvPr/>
        </p:nvPicPr>
        <p:blipFill>
          <a:blip r:embed="rId3" cstate="print"/>
          <a:srcRect/>
          <a:stretch>
            <a:fillRect/>
          </a:stretch>
        </p:blipFill>
        <p:spPr bwMode="auto">
          <a:xfrm>
            <a:off x="-660469" y="3488978"/>
            <a:ext cx="4018860" cy="2117145"/>
          </a:xfrm>
          <a:prstGeom prst="rect">
            <a:avLst/>
          </a:prstGeom>
          <a:noFill/>
        </p:spPr>
      </p:pic>
      <p:pic>
        <p:nvPicPr>
          <p:cNvPr id="7" name="Picture 6" descr="http://tickerreport.com/logos/generic-stocks2.jpg"/>
          <p:cNvPicPr>
            <a:picLocks noChangeAspect="1" noChangeArrowheads="1"/>
          </p:cNvPicPr>
          <p:nvPr/>
        </p:nvPicPr>
        <p:blipFill>
          <a:blip r:embed="rId4" cstate="print"/>
          <a:srcRect/>
          <a:stretch>
            <a:fillRect/>
          </a:stretch>
        </p:blipFill>
        <p:spPr bwMode="auto">
          <a:xfrm>
            <a:off x="2864721" y="1260959"/>
            <a:ext cx="2415191" cy="1610128"/>
          </a:xfrm>
          <a:prstGeom prst="rect">
            <a:avLst/>
          </a:prstGeom>
          <a:noFill/>
        </p:spPr>
      </p:pic>
      <p:pic>
        <p:nvPicPr>
          <p:cNvPr id="8" name="Picture 2" descr="http://scicurious.scientopia.org/wp-content/uploads/sites/3/2011/05/neurons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235767"/>
            <a:ext cx="2183295" cy="16387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omplex shaped Cape York termite mou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2205" y="3242836"/>
            <a:ext cx="1795534" cy="2392550"/>
          </a:xfrm>
          <a:prstGeom prst="rect">
            <a:avLst/>
          </a:prstGeom>
          <a:noFill/>
          <a:extLst>
            <a:ext uri="{909E8E84-426E-40DD-AFC4-6F175D3DCCD1}">
              <a14:hiddenFill xmlns:a14="http://schemas.microsoft.com/office/drawing/2010/main">
                <a:solidFill>
                  <a:srgbClr val="FFFFFF"/>
                </a:solidFill>
              </a14:hiddenFill>
            </a:ext>
          </a:extLst>
        </p:spPr>
      </p:pic>
      <p:pic>
        <p:nvPicPr>
          <p:cNvPr id="51202" name="Picture 2" descr="https://38.media.tumblr.com/3d7eb174864a90b0a16d1eb2cc174ffd/tumblr_n1om2wwghn1tozyi0o1_400.gif"/>
          <p:cNvPicPr>
            <a:picLocks noChangeAspect="1" noChangeArrowheads="1" noCrop="1"/>
          </p:cNvPicPr>
          <p:nvPr/>
        </p:nvPicPr>
        <p:blipFill>
          <a:blip r:embed="rId7" cstate="print"/>
          <a:srcRect/>
          <a:stretch>
            <a:fillRect/>
          </a:stretch>
        </p:blipFill>
        <p:spPr bwMode="auto">
          <a:xfrm>
            <a:off x="5868007" y="3567076"/>
            <a:ext cx="3086100" cy="17430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00200" y="323"/>
            <a:ext cx="5867400" cy="1143000"/>
          </a:xfrm>
        </p:spPr>
        <p:txBody>
          <a:bodyPr>
            <a:normAutofit/>
          </a:bodyPr>
          <a:lstStyle/>
          <a:p>
            <a:r>
              <a:rPr lang="en-US" sz="4000" u="sng" dirty="0"/>
              <a:t>Laws of Thermodynamics</a:t>
            </a:r>
          </a:p>
        </p:txBody>
      </p:sp>
      <p:sp>
        <p:nvSpPr>
          <p:cNvPr id="5" name="Text Box 2"/>
          <p:cNvSpPr txBox="1">
            <a:spLocks noChangeArrowheads="1"/>
          </p:cNvSpPr>
          <p:nvPr/>
        </p:nvSpPr>
        <p:spPr bwMode="auto">
          <a:xfrm>
            <a:off x="165100" y="2430519"/>
            <a:ext cx="8763000" cy="400110"/>
          </a:xfrm>
          <a:prstGeom prst="rect">
            <a:avLst/>
          </a:prstGeom>
          <a:noFill/>
          <a:ln w="9525">
            <a:noFill/>
            <a:miter lim="800000"/>
            <a:headEnd/>
            <a:tailEnd/>
          </a:ln>
        </p:spPr>
        <p:txBody>
          <a:bodyPr>
            <a:spAutoFit/>
          </a:bodyPr>
          <a:lstStyle/>
          <a:p>
            <a:pPr fontAlgn="base">
              <a:spcBef>
                <a:spcPct val="50000"/>
              </a:spcBef>
              <a:spcAft>
                <a:spcPct val="0"/>
              </a:spcAft>
            </a:pPr>
            <a:r>
              <a:rPr lang="en-US" sz="2000" b="1" i="1" dirty="0">
                <a:solidFill>
                  <a:srgbClr val="000000"/>
                </a:solidFill>
              </a:rPr>
              <a:t>First Law of Thermodynamics</a:t>
            </a:r>
          </a:p>
        </p:txBody>
      </p:sp>
      <p:sp>
        <p:nvSpPr>
          <p:cNvPr id="6" name="Text Box 3"/>
          <p:cNvSpPr txBox="1">
            <a:spLocks noChangeArrowheads="1"/>
          </p:cNvSpPr>
          <p:nvPr/>
        </p:nvSpPr>
        <p:spPr bwMode="auto">
          <a:xfrm>
            <a:off x="622300" y="2770575"/>
            <a:ext cx="8382000" cy="707886"/>
          </a:xfrm>
          <a:prstGeom prst="rect">
            <a:avLst/>
          </a:prstGeom>
          <a:noFill/>
          <a:ln w="9525">
            <a:noFill/>
            <a:miter lim="800000"/>
            <a:headEnd/>
            <a:tailEnd/>
          </a:ln>
        </p:spPr>
        <p:txBody>
          <a:bodyPr>
            <a:spAutoFit/>
          </a:bodyPr>
          <a:lstStyle/>
          <a:p>
            <a:pPr fontAlgn="base">
              <a:spcBef>
                <a:spcPct val="50000"/>
              </a:spcBef>
              <a:spcAft>
                <a:spcPct val="0"/>
              </a:spcAft>
            </a:pPr>
            <a:r>
              <a:rPr lang="en-US" sz="2000" dirty="0">
                <a:solidFill>
                  <a:srgbClr val="000000"/>
                </a:solidFill>
              </a:rPr>
              <a:t>Energy can be converted from one form to another but energy </a:t>
            </a:r>
            <a:r>
              <a:rPr lang="en-US" sz="2000" b="1" u="sng" dirty="0">
                <a:solidFill>
                  <a:srgbClr val="000000"/>
                </a:solidFill>
              </a:rPr>
              <a:t>cannot be </a:t>
            </a:r>
            <a:r>
              <a:rPr lang="en-US" sz="2000" dirty="0">
                <a:solidFill>
                  <a:srgbClr val="000000"/>
                </a:solidFill>
              </a:rPr>
              <a:t>created or destroyed.</a:t>
            </a:r>
          </a:p>
        </p:txBody>
      </p:sp>
      <p:sp>
        <p:nvSpPr>
          <p:cNvPr id="7" name="Text Box 4"/>
          <p:cNvSpPr txBox="1">
            <a:spLocks noChangeArrowheads="1"/>
          </p:cNvSpPr>
          <p:nvPr/>
        </p:nvSpPr>
        <p:spPr bwMode="auto">
          <a:xfrm>
            <a:off x="127000" y="3578175"/>
            <a:ext cx="8763000" cy="400110"/>
          </a:xfrm>
          <a:prstGeom prst="rect">
            <a:avLst/>
          </a:prstGeom>
          <a:noFill/>
          <a:ln w="9525">
            <a:noFill/>
            <a:miter lim="800000"/>
            <a:headEnd/>
            <a:tailEnd/>
          </a:ln>
        </p:spPr>
        <p:txBody>
          <a:bodyPr>
            <a:spAutoFit/>
          </a:bodyPr>
          <a:lstStyle/>
          <a:p>
            <a:pPr fontAlgn="base">
              <a:spcBef>
                <a:spcPct val="50000"/>
              </a:spcBef>
              <a:spcAft>
                <a:spcPct val="0"/>
              </a:spcAft>
            </a:pPr>
            <a:r>
              <a:rPr lang="en-US" sz="2000" b="1" i="1" dirty="0">
                <a:solidFill>
                  <a:srgbClr val="000000"/>
                </a:solidFill>
              </a:rPr>
              <a:t>Second Law of Thermodynamics</a:t>
            </a:r>
          </a:p>
        </p:txBody>
      </p:sp>
      <p:sp>
        <p:nvSpPr>
          <p:cNvPr id="8" name="Text Box 5"/>
          <p:cNvSpPr txBox="1">
            <a:spLocks noChangeArrowheads="1"/>
          </p:cNvSpPr>
          <p:nvPr/>
        </p:nvSpPr>
        <p:spPr bwMode="auto">
          <a:xfrm>
            <a:off x="584200" y="3937525"/>
            <a:ext cx="8382000" cy="707886"/>
          </a:xfrm>
          <a:prstGeom prst="rect">
            <a:avLst/>
          </a:prstGeom>
          <a:noFill/>
          <a:ln w="9525">
            <a:noFill/>
            <a:miter lim="800000"/>
            <a:headEnd/>
            <a:tailEnd/>
          </a:ln>
        </p:spPr>
        <p:txBody>
          <a:bodyPr>
            <a:spAutoFit/>
          </a:bodyPr>
          <a:lstStyle/>
          <a:p>
            <a:pPr fontAlgn="base">
              <a:spcBef>
                <a:spcPct val="50000"/>
              </a:spcBef>
              <a:spcAft>
                <a:spcPct val="0"/>
              </a:spcAft>
            </a:pPr>
            <a:r>
              <a:rPr lang="en-US" sz="2000" dirty="0">
                <a:solidFill>
                  <a:srgbClr val="000000"/>
                </a:solidFill>
              </a:rPr>
              <a:t>The entropy of the universe </a:t>
            </a:r>
            <a:r>
              <a:rPr lang="en-US" sz="2000" b="1" u="sng" dirty="0">
                <a:solidFill>
                  <a:srgbClr val="000000"/>
                </a:solidFill>
              </a:rPr>
              <a:t>always increases </a:t>
            </a:r>
            <a:r>
              <a:rPr lang="en-US" sz="2000" dirty="0">
                <a:solidFill>
                  <a:srgbClr val="000000"/>
                </a:solidFill>
              </a:rPr>
              <a:t>in a spontaneous process and remains unchanged in an equilibrium process.</a:t>
            </a:r>
          </a:p>
        </p:txBody>
      </p:sp>
      <p:sp>
        <p:nvSpPr>
          <p:cNvPr id="14" name="Text Box 4"/>
          <p:cNvSpPr txBox="1">
            <a:spLocks noChangeArrowheads="1"/>
          </p:cNvSpPr>
          <p:nvPr/>
        </p:nvSpPr>
        <p:spPr bwMode="auto">
          <a:xfrm>
            <a:off x="127000" y="4712775"/>
            <a:ext cx="8763000" cy="400110"/>
          </a:xfrm>
          <a:prstGeom prst="rect">
            <a:avLst/>
          </a:prstGeom>
          <a:noFill/>
          <a:ln w="9525">
            <a:noFill/>
            <a:miter lim="800000"/>
            <a:headEnd/>
            <a:tailEnd/>
          </a:ln>
        </p:spPr>
        <p:txBody>
          <a:bodyPr>
            <a:spAutoFit/>
          </a:bodyPr>
          <a:lstStyle/>
          <a:p>
            <a:pPr fontAlgn="base">
              <a:spcBef>
                <a:spcPct val="50000"/>
              </a:spcBef>
              <a:spcAft>
                <a:spcPct val="0"/>
              </a:spcAft>
            </a:pPr>
            <a:r>
              <a:rPr lang="en-US" sz="2000" b="1" i="1" dirty="0">
                <a:solidFill>
                  <a:srgbClr val="000000"/>
                </a:solidFill>
              </a:rPr>
              <a:t>Third Law of Thermodynamics</a:t>
            </a:r>
          </a:p>
        </p:txBody>
      </p:sp>
      <p:sp>
        <p:nvSpPr>
          <p:cNvPr id="15" name="Text Box 5"/>
          <p:cNvSpPr txBox="1">
            <a:spLocks noChangeArrowheads="1"/>
          </p:cNvSpPr>
          <p:nvPr/>
        </p:nvSpPr>
        <p:spPr bwMode="auto">
          <a:xfrm>
            <a:off x="584200" y="5072925"/>
            <a:ext cx="8382000" cy="400110"/>
          </a:xfrm>
          <a:prstGeom prst="rect">
            <a:avLst/>
          </a:prstGeom>
          <a:noFill/>
          <a:ln w="9525">
            <a:noFill/>
            <a:miter lim="800000"/>
            <a:headEnd/>
            <a:tailEnd/>
          </a:ln>
        </p:spPr>
        <p:txBody>
          <a:bodyPr>
            <a:spAutoFit/>
          </a:bodyPr>
          <a:lstStyle/>
          <a:p>
            <a:pPr fontAlgn="base">
              <a:spcBef>
                <a:spcPct val="50000"/>
              </a:spcBef>
              <a:spcAft>
                <a:spcPct val="0"/>
              </a:spcAft>
            </a:pPr>
            <a:r>
              <a:rPr lang="en-US" sz="2000" dirty="0">
                <a:solidFill>
                  <a:srgbClr val="000000"/>
                </a:solidFill>
              </a:rPr>
              <a:t>The entropy of a pure crystalline substance at absolute zero </a:t>
            </a:r>
            <a:r>
              <a:rPr lang="en-US" sz="2000" b="1" u="sng" dirty="0">
                <a:solidFill>
                  <a:srgbClr val="000000"/>
                </a:solidFill>
              </a:rPr>
              <a:t>is 0</a:t>
            </a:r>
            <a:r>
              <a:rPr lang="en-US" sz="2000" dirty="0">
                <a:solidFill>
                  <a:srgbClr val="000000"/>
                </a:solidFill>
              </a:rPr>
              <a:t>.</a:t>
            </a:r>
          </a:p>
        </p:txBody>
      </p:sp>
      <p:sp>
        <p:nvSpPr>
          <p:cNvPr id="9" name="TextBox 8"/>
          <p:cNvSpPr txBox="1"/>
          <p:nvPr/>
        </p:nvSpPr>
        <p:spPr>
          <a:xfrm>
            <a:off x="1597801" y="866275"/>
            <a:ext cx="5958038" cy="369332"/>
          </a:xfrm>
          <a:prstGeom prst="rect">
            <a:avLst/>
          </a:prstGeom>
          <a:noFill/>
        </p:spPr>
        <p:txBody>
          <a:bodyPr wrap="square" rtlCol="0">
            <a:spAutoFit/>
          </a:bodyPr>
          <a:lstStyle/>
          <a:p>
            <a:pPr algn="ctr"/>
            <a:r>
              <a:rPr lang="en-US" dirty="0">
                <a:solidFill>
                  <a:srgbClr val="6600FF"/>
                </a:solidFill>
              </a:rPr>
              <a:t>Tells us what can and cannot happen.</a:t>
            </a:r>
          </a:p>
        </p:txBody>
      </p:sp>
      <p:sp>
        <p:nvSpPr>
          <p:cNvPr id="10" name="Text Box 2"/>
          <p:cNvSpPr txBox="1">
            <a:spLocks noChangeArrowheads="1"/>
          </p:cNvSpPr>
          <p:nvPr/>
        </p:nvSpPr>
        <p:spPr bwMode="auto">
          <a:xfrm>
            <a:off x="163625" y="1235415"/>
            <a:ext cx="8763000" cy="400110"/>
          </a:xfrm>
          <a:prstGeom prst="rect">
            <a:avLst/>
          </a:prstGeom>
          <a:noFill/>
          <a:ln w="9525">
            <a:noFill/>
            <a:miter lim="800000"/>
            <a:headEnd/>
            <a:tailEnd/>
          </a:ln>
        </p:spPr>
        <p:txBody>
          <a:bodyPr>
            <a:spAutoFit/>
          </a:bodyPr>
          <a:lstStyle/>
          <a:p>
            <a:pPr fontAlgn="base">
              <a:spcBef>
                <a:spcPct val="50000"/>
              </a:spcBef>
              <a:spcAft>
                <a:spcPct val="0"/>
              </a:spcAft>
            </a:pPr>
            <a:r>
              <a:rPr lang="en-US" sz="2000" b="1" i="1" dirty="0" err="1">
                <a:solidFill>
                  <a:srgbClr val="000000"/>
                </a:solidFill>
              </a:rPr>
              <a:t>Zeroth</a:t>
            </a:r>
            <a:r>
              <a:rPr lang="en-US" sz="2000" b="1" i="1" dirty="0">
                <a:solidFill>
                  <a:srgbClr val="000000"/>
                </a:solidFill>
              </a:rPr>
              <a:t> Law of Thermodynamics</a:t>
            </a:r>
          </a:p>
        </p:txBody>
      </p:sp>
      <p:sp>
        <p:nvSpPr>
          <p:cNvPr id="11" name="Text Box 3"/>
          <p:cNvSpPr txBox="1">
            <a:spLocks noChangeArrowheads="1"/>
          </p:cNvSpPr>
          <p:nvPr/>
        </p:nvSpPr>
        <p:spPr bwMode="auto">
          <a:xfrm>
            <a:off x="620825" y="1575471"/>
            <a:ext cx="8382000" cy="707886"/>
          </a:xfrm>
          <a:prstGeom prst="rect">
            <a:avLst/>
          </a:prstGeom>
          <a:noFill/>
          <a:ln w="9525">
            <a:noFill/>
            <a:miter lim="800000"/>
            <a:headEnd/>
            <a:tailEnd/>
          </a:ln>
        </p:spPr>
        <p:txBody>
          <a:bodyPr>
            <a:spAutoFit/>
          </a:bodyPr>
          <a:lstStyle/>
          <a:p>
            <a:pPr fontAlgn="base">
              <a:spcBef>
                <a:spcPct val="50000"/>
              </a:spcBef>
              <a:spcAft>
                <a:spcPct val="0"/>
              </a:spcAft>
            </a:pPr>
            <a:r>
              <a:rPr lang="en-US" sz="2000" dirty="0">
                <a:solidFill>
                  <a:srgbClr val="000000"/>
                </a:solidFill>
              </a:rPr>
              <a:t>If two systems are in thermal equilibrium respectively with a third system, they </a:t>
            </a:r>
            <a:r>
              <a:rPr lang="en-US" sz="2000" b="1" u="sng" dirty="0">
                <a:solidFill>
                  <a:srgbClr val="000000"/>
                </a:solidFill>
              </a:rPr>
              <a:t>must be </a:t>
            </a:r>
            <a:r>
              <a:rPr lang="en-US" sz="2000" dirty="0">
                <a:solidFill>
                  <a:srgbClr val="000000"/>
                </a:solidFill>
              </a:rPr>
              <a:t>in thermal equilibrium with each other.</a:t>
            </a:r>
          </a:p>
        </p:txBody>
      </p:sp>
      <p:sp>
        <p:nvSpPr>
          <p:cNvPr id="12" name="Text Box 4"/>
          <p:cNvSpPr txBox="1">
            <a:spLocks noChangeArrowheads="1"/>
          </p:cNvSpPr>
          <p:nvPr/>
        </p:nvSpPr>
        <p:spPr bwMode="auto">
          <a:xfrm>
            <a:off x="125400" y="5558175"/>
            <a:ext cx="8763000" cy="400110"/>
          </a:xfrm>
          <a:prstGeom prst="rect">
            <a:avLst/>
          </a:prstGeom>
          <a:noFill/>
          <a:ln w="9525">
            <a:noFill/>
            <a:miter lim="800000"/>
            <a:headEnd/>
            <a:tailEnd/>
          </a:ln>
        </p:spPr>
        <p:txBody>
          <a:bodyPr>
            <a:spAutoFit/>
          </a:bodyPr>
          <a:lstStyle/>
          <a:p>
            <a:pPr fontAlgn="base">
              <a:spcBef>
                <a:spcPct val="50000"/>
              </a:spcBef>
              <a:spcAft>
                <a:spcPct val="0"/>
              </a:spcAft>
            </a:pPr>
            <a:r>
              <a:rPr lang="en-US" sz="2000" b="1" i="1" dirty="0">
                <a:solidFill>
                  <a:srgbClr val="FF0000"/>
                </a:solidFill>
              </a:rPr>
              <a:t>Fourth Law of Thermodynamics(?)</a:t>
            </a:r>
          </a:p>
        </p:txBody>
      </p:sp>
      <p:sp>
        <p:nvSpPr>
          <p:cNvPr id="13" name="Text Box 5"/>
          <p:cNvSpPr txBox="1">
            <a:spLocks noChangeArrowheads="1"/>
          </p:cNvSpPr>
          <p:nvPr/>
        </p:nvSpPr>
        <p:spPr bwMode="auto">
          <a:xfrm>
            <a:off x="582600" y="5927950"/>
            <a:ext cx="8382000" cy="400110"/>
          </a:xfrm>
          <a:prstGeom prst="rect">
            <a:avLst/>
          </a:prstGeom>
          <a:noFill/>
          <a:ln w="9525">
            <a:noFill/>
            <a:miter lim="800000"/>
            <a:headEnd/>
            <a:tailEnd/>
          </a:ln>
        </p:spPr>
        <p:txBody>
          <a:bodyPr>
            <a:spAutoFit/>
          </a:bodyPr>
          <a:lstStyle/>
          <a:p>
            <a:pPr fontAlgn="base">
              <a:spcBef>
                <a:spcPct val="50000"/>
              </a:spcBef>
              <a:spcAft>
                <a:spcPct val="0"/>
              </a:spcAft>
            </a:pPr>
            <a:r>
              <a:rPr lang="en-US" sz="2000" dirty="0">
                <a:solidFill>
                  <a:srgbClr val="FF0000"/>
                </a:solidFill>
              </a:rPr>
              <a:t>Complex structures </a:t>
            </a:r>
            <a:r>
              <a:rPr lang="en-US" sz="2000" b="1" u="sng" dirty="0">
                <a:solidFill>
                  <a:srgbClr val="FF0000"/>
                </a:solidFill>
              </a:rPr>
              <a:t>will arise</a:t>
            </a:r>
            <a:r>
              <a:rPr lang="en-US" sz="2000" dirty="0">
                <a:solidFill>
                  <a:srgbClr val="FF0000"/>
                </a:solidFill>
              </a:rPr>
              <a:t> when x.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4" grpId="0"/>
      <p:bldP spid="15"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5819" y="1022526"/>
            <a:ext cx="7513980" cy="2246769"/>
          </a:xfrm>
          <a:prstGeom prst="rect">
            <a:avLst/>
          </a:prstGeom>
        </p:spPr>
        <p:txBody>
          <a:bodyPr wrap="square">
            <a:spAutoFit/>
          </a:bodyPr>
          <a:lstStyle/>
          <a:p>
            <a:pPr>
              <a:spcAft>
                <a:spcPts val="1200"/>
              </a:spcAft>
            </a:pPr>
            <a:r>
              <a:rPr lang="en-US" sz="2000" u="sng" dirty="0"/>
              <a:t>Commonality required features to all emergent phenomena:</a:t>
            </a:r>
          </a:p>
          <a:p>
            <a:pPr marL="690563" indent="-342900">
              <a:spcAft>
                <a:spcPts val="1200"/>
              </a:spcAft>
              <a:buFont typeface="+mj-lt"/>
              <a:buAutoNum type="arabicParenR"/>
            </a:pPr>
            <a:r>
              <a:rPr lang="en-US" sz="2000" dirty="0"/>
              <a:t>the number of units/elements/parts</a:t>
            </a:r>
          </a:p>
          <a:p>
            <a:pPr marL="690563" indent="-342900">
              <a:spcAft>
                <a:spcPts val="1200"/>
              </a:spcAft>
              <a:buFont typeface="+mj-lt"/>
              <a:buAutoNum type="arabicParenR"/>
            </a:pPr>
            <a:r>
              <a:rPr lang="en-US" sz="2000" dirty="0"/>
              <a:t>the degree/strength of the interaction between the units</a:t>
            </a:r>
          </a:p>
          <a:p>
            <a:pPr marL="690563" indent="-342900">
              <a:spcAft>
                <a:spcPts val="1200"/>
              </a:spcAft>
              <a:buFont typeface="+mj-lt"/>
              <a:buAutoNum type="arabicParenR"/>
            </a:pPr>
            <a:r>
              <a:rPr lang="en-US" sz="2000" dirty="0"/>
              <a:t>how energy into the system effects the units</a:t>
            </a:r>
          </a:p>
          <a:p>
            <a:pPr marL="690563" indent="-342900">
              <a:spcAft>
                <a:spcPts val="1200"/>
              </a:spcAft>
              <a:buFont typeface="+mj-lt"/>
              <a:buAutoNum type="arabicParenR"/>
            </a:pPr>
            <a:r>
              <a:rPr lang="en-US" sz="2000" dirty="0"/>
              <a:t>the changes in energy input</a:t>
            </a:r>
          </a:p>
        </p:txBody>
      </p:sp>
      <p:sp>
        <p:nvSpPr>
          <p:cNvPr id="5" name="Title 1"/>
          <p:cNvSpPr>
            <a:spLocks noGrp="1"/>
          </p:cNvSpPr>
          <p:nvPr>
            <p:ph type="title"/>
          </p:nvPr>
        </p:nvSpPr>
        <p:spPr>
          <a:xfrm>
            <a:off x="1436574" y="323"/>
            <a:ext cx="6273265" cy="1143000"/>
          </a:xfrm>
        </p:spPr>
        <p:txBody>
          <a:bodyPr>
            <a:normAutofit/>
          </a:bodyPr>
          <a:lstStyle/>
          <a:p>
            <a:r>
              <a:rPr lang="en-US" sz="4000" u="sng" dirty="0"/>
              <a:t>4</a:t>
            </a:r>
            <a:r>
              <a:rPr lang="en-US" sz="4000" u="sng" baseline="30000" dirty="0"/>
              <a:t>th</a:t>
            </a:r>
            <a:r>
              <a:rPr lang="en-US" sz="4000" u="sng" dirty="0"/>
              <a:t> Law of Thermodynamics</a:t>
            </a:r>
          </a:p>
        </p:txBody>
      </p:sp>
      <p:sp>
        <p:nvSpPr>
          <p:cNvPr id="6" name="TextBox 5"/>
          <p:cNvSpPr txBox="1"/>
          <p:nvPr/>
        </p:nvSpPr>
        <p:spPr>
          <a:xfrm>
            <a:off x="5370898" y="1501543"/>
            <a:ext cx="635267" cy="369332"/>
          </a:xfrm>
          <a:prstGeom prst="rect">
            <a:avLst/>
          </a:prstGeom>
          <a:noFill/>
        </p:spPr>
        <p:txBody>
          <a:bodyPr wrap="square" rtlCol="0">
            <a:spAutoFit/>
          </a:bodyPr>
          <a:lstStyle/>
          <a:p>
            <a:r>
              <a:rPr lang="en-US" dirty="0">
                <a:solidFill>
                  <a:srgbClr val="FF0000"/>
                </a:solidFill>
              </a:rPr>
              <a:t>(n)</a:t>
            </a:r>
          </a:p>
        </p:txBody>
      </p:sp>
      <p:sp>
        <p:nvSpPr>
          <p:cNvPr id="7" name="TextBox 6"/>
          <p:cNvSpPr txBox="1"/>
          <p:nvPr/>
        </p:nvSpPr>
        <p:spPr>
          <a:xfrm>
            <a:off x="6110438" y="2433589"/>
            <a:ext cx="2013284" cy="369332"/>
          </a:xfrm>
          <a:prstGeom prst="rect">
            <a:avLst/>
          </a:prstGeom>
          <a:noFill/>
        </p:spPr>
        <p:txBody>
          <a:bodyPr wrap="square" rtlCol="0">
            <a:spAutoFit/>
          </a:bodyPr>
          <a:lstStyle/>
          <a:p>
            <a:r>
              <a:rPr lang="en-US" dirty="0">
                <a:solidFill>
                  <a:srgbClr val="FF0000"/>
                </a:solidFill>
              </a:rPr>
              <a:t>(H or G or E)</a:t>
            </a:r>
          </a:p>
        </p:txBody>
      </p:sp>
      <p:sp>
        <p:nvSpPr>
          <p:cNvPr id="8" name="TextBox 7"/>
          <p:cNvSpPr txBox="1"/>
          <p:nvPr/>
        </p:nvSpPr>
        <p:spPr>
          <a:xfrm>
            <a:off x="4472538" y="2865121"/>
            <a:ext cx="2013284" cy="369332"/>
          </a:xfrm>
          <a:prstGeom prst="rect">
            <a:avLst/>
          </a:prstGeom>
          <a:noFill/>
        </p:spPr>
        <p:txBody>
          <a:bodyPr wrap="square" rtlCol="0">
            <a:spAutoFit/>
          </a:bodyPr>
          <a:lstStyle/>
          <a:p>
            <a:r>
              <a:rPr lang="en-US" dirty="0">
                <a:solidFill>
                  <a:srgbClr val="FF0000"/>
                </a:solidFill>
              </a:rPr>
              <a:t>(</a:t>
            </a:r>
            <a:r>
              <a:rPr lang="en-US" dirty="0" err="1">
                <a:solidFill>
                  <a:srgbClr val="FF0000"/>
                </a:solidFill>
              </a:rPr>
              <a:t>dE</a:t>
            </a:r>
            <a:r>
              <a:rPr lang="en-US" dirty="0">
                <a:solidFill>
                  <a:srgbClr val="FF0000"/>
                </a:solidFill>
              </a:rPr>
              <a:t>)</a:t>
            </a:r>
          </a:p>
        </p:txBody>
      </p:sp>
      <p:sp>
        <p:nvSpPr>
          <p:cNvPr id="9" name="Rectangle 8"/>
          <p:cNvSpPr/>
          <p:nvPr/>
        </p:nvSpPr>
        <p:spPr>
          <a:xfrm>
            <a:off x="798421" y="3273201"/>
            <a:ext cx="6916189" cy="400110"/>
          </a:xfrm>
          <a:prstGeom prst="rect">
            <a:avLst/>
          </a:prstGeom>
        </p:spPr>
        <p:txBody>
          <a:bodyPr wrap="none">
            <a:spAutoFit/>
          </a:bodyPr>
          <a:lstStyle/>
          <a:p>
            <a:pPr marL="682625" lvl="0" indent="-334963">
              <a:spcAft>
                <a:spcPts val="1200"/>
              </a:spcAft>
              <a:buFont typeface="+mj-lt"/>
              <a:buAutoNum type="arabicParenR" startAt="5"/>
            </a:pPr>
            <a:r>
              <a:rPr lang="en-US" sz="2000" dirty="0">
                <a:solidFill>
                  <a:prstClr val="black"/>
                </a:solidFill>
              </a:rPr>
              <a:t>a numerical descriptor for complexity </a:t>
            </a:r>
            <a:r>
              <a:rPr lang="en-US" sz="2000" dirty="0">
                <a:solidFill>
                  <a:srgbClr val="FF0000"/>
                </a:solidFill>
              </a:rPr>
              <a:t>(S or maybe H-unit?)</a:t>
            </a:r>
          </a:p>
        </p:txBody>
      </p:sp>
      <p:sp>
        <p:nvSpPr>
          <p:cNvPr id="11" name="Rectangle 10"/>
          <p:cNvSpPr/>
          <p:nvPr/>
        </p:nvSpPr>
        <p:spPr>
          <a:xfrm>
            <a:off x="7438433" y="1944925"/>
            <a:ext cx="607859" cy="369332"/>
          </a:xfrm>
          <a:prstGeom prst="rect">
            <a:avLst/>
          </a:prstGeom>
        </p:spPr>
        <p:txBody>
          <a:bodyPr wrap="none">
            <a:spAutoFit/>
          </a:bodyPr>
          <a:lstStyle/>
          <a:p>
            <a:r>
              <a:rPr lang="en-US" dirty="0">
                <a:solidFill>
                  <a:srgbClr val="FF0000"/>
                </a:solidFill>
              </a:rPr>
              <a:t>(IPF)</a:t>
            </a:r>
          </a:p>
        </p:txBody>
      </p:sp>
      <p:sp>
        <p:nvSpPr>
          <p:cNvPr id="12" name="Oval 11"/>
          <p:cNvSpPr/>
          <p:nvPr/>
        </p:nvSpPr>
        <p:spPr>
          <a:xfrm>
            <a:off x="991411" y="3994489"/>
            <a:ext cx="2954956" cy="1645919"/>
          </a:xfrm>
          <a:prstGeom prst="ellipse">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05353" y="4147773"/>
            <a:ext cx="373820" cy="523220"/>
          </a:xfrm>
          <a:prstGeom prst="rect">
            <a:avLst/>
          </a:prstGeom>
        </p:spPr>
        <p:txBody>
          <a:bodyPr wrap="none">
            <a:spAutoFit/>
          </a:bodyPr>
          <a:lstStyle/>
          <a:p>
            <a:r>
              <a:rPr lang="en-US" sz="2800" dirty="0">
                <a:solidFill>
                  <a:srgbClr val="FF0000"/>
                </a:solidFill>
              </a:rPr>
              <a:t>n</a:t>
            </a:r>
            <a:endParaRPr lang="en-US" sz="2800" dirty="0"/>
          </a:p>
        </p:txBody>
      </p:sp>
      <p:sp>
        <p:nvSpPr>
          <p:cNvPr id="14" name="Rectangle 13"/>
          <p:cNvSpPr/>
          <p:nvPr/>
        </p:nvSpPr>
        <p:spPr>
          <a:xfrm>
            <a:off x="1427814" y="4836467"/>
            <a:ext cx="625492" cy="523220"/>
          </a:xfrm>
          <a:prstGeom prst="rect">
            <a:avLst/>
          </a:prstGeom>
        </p:spPr>
        <p:txBody>
          <a:bodyPr wrap="none">
            <a:spAutoFit/>
          </a:bodyPr>
          <a:lstStyle/>
          <a:p>
            <a:r>
              <a:rPr lang="en-US" sz="2800" dirty="0">
                <a:solidFill>
                  <a:srgbClr val="FF0000"/>
                </a:solidFill>
              </a:rPr>
              <a:t>IPF</a:t>
            </a:r>
            <a:endParaRPr lang="en-US" sz="2800" dirty="0"/>
          </a:p>
        </p:txBody>
      </p:sp>
      <p:sp>
        <p:nvSpPr>
          <p:cNvPr id="15" name="Rectangle 14"/>
          <p:cNvSpPr/>
          <p:nvPr/>
        </p:nvSpPr>
        <p:spPr>
          <a:xfrm>
            <a:off x="2067126" y="4406585"/>
            <a:ext cx="359394" cy="523220"/>
          </a:xfrm>
          <a:prstGeom prst="rect">
            <a:avLst/>
          </a:prstGeom>
        </p:spPr>
        <p:txBody>
          <a:bodyPr wrap="none">
            <a:spAutoFit/>
          </a:bodyPr>
          <a:lstStyle/>
          <a:p>
            <a:r>
              <a:rPr lang="en-US" sz="2800" dirty="0">
                <a:solidFill>
                  <a:srgbClr val="FF0000"/>
                </a:solidFill>
              </a:rPr>
              <a:t>E</a:t>
            </a:r>
            <a:endParaRPr lang="en-US" sz="2800" dirty="0"/>
          </a:p>
        </p:txBody>
      </p:sp>
      <p:sp>
        <p:nvSpPr>
          <p:cNvPr id="16" name="Rectangle 15"/>
          <p:cNvSpPr/>
          <p:nvPr/>
        </p:nvSpPr>
        <p:spPr>
          <a:xfrm>
            <a:off x="2273300" y="4921134"/>
            <a:ext cx="548548" cy="523220"/>
          </a:xfrm>
          <a:prstGeom prst="rect">
            <a:avLst/>
          </a:prstGeom>
        </p:spPr>
        <p:txBody>
          <a:bodyPr wrap="none">
            <a:spAutoFit/>
          </a:bodyPr>
          <a:lstStyle/>
          <a:p>
            <a:r>
              <a:rPr lang="en-US" sz="2800" dirty="0" err="1">
                <a:solidFill>
                  <a:srgbClr val="FF0000"/>
                </a:solidFill>
              </a:rPr>
              <a:t>dE</a:t>
            </a:r>
            <a:endParaRPr lang="en-US" sz="2800" dirty="0"/>
          </a:p>
        </p:txBody>
      </p:sp>
      <p:sp>
        <p:nvSpPr>
          <p:cNvPr id="17" name="Rectangle 16"/>
          <p:cNvSpPr/>
          <p:nvPr/>
        </p:nvSpPr>
        <p:spPr>
          <a:xfrm>
            <a:off x="2581298" y="4399705"/>
            <a:ext cx="1231427" cy="584775"/>
          </a:xfrm>
          <a:prstGeom prst="rect">
            <a:avLst/>
          </a:prstGeom>
        </p:spPr>
        <p:txBody>
          <a:bodyPr wrap="none">
            <a:spAutoFit/>
          </a:bodyPr>
          <a:lstStyle/>
          <a:p>
            <a:r>
              <a:rPr lang="en-US" sz="3200" dirty="0">
                <a:solidFill>
                  <a:srgbClr val="FF0000"/>
                </a:solidFill>
              </a:rPr>
              <a:t>H-unit</a:t>
            </a:r>
            <a:endParaRPr lang="en-US" sz="2800" dirty="0"/>
          </a:p>
        </p:txBody>
      </p:sp>
      <p:sp>
        <p:nvSpPr>
          <p:cNvPr id="18" name="Rectangle 17"/>
          <p:cNvSpPr/>
          <p:nvPr/>
        </p:nvSpPr>
        <p:spPr>
          <a:xfrm>
            <a:off x="4037886" y="4513190"/>
            <a:ext cx="389850" cy="584775"/>
          </a:xfrm>
          <a:prstGeom prst="rect">
            <a:avLst/>
          </a:prstGeom>
        </p:spPr>
        <p:txBody>
          <a:bodyPr wrap="none">
            <a:spAutoFit/>
          </a:bodyPr>
          <a:lstStyle/>
          <a:p>
            <a:r>
              <a:rPr lang="en-US" sz="3200" dirty="0">
                <a:solidFill>
                  <a:prstClr val="black"/>
                </a:solidFill>
              </a:rPr>
              <a:t>=</a:t>
            </a:r>
            <a:endParaRPr lang="en-US" sz="2800" dirty="0"/>
          </a:p>
        </p:txBody>
      </p:sp>
      <p:sp>
        <p:nvSpPr>
          <p:cNvPr id="19" name="Rectangle 18"/>
          <p:cNvSpPr/>
          <p:nvPr/>
        </p:nvSpPr>
        <p:spPr>
          <a:xfrm>
            <a:off x="4471811" y="4324320"/>
            <a:ext cx="3882925" cy="1015663"/>
          </a:xfrm>
          <a:prstGeom prst="rect">
            <a:avLst/>
          </a:prstGeom>
        </p:spPr>
        <p:txBody>
          <a:bodyPr wrap="square">
            <a:spAutoFit/>
          </a:bodyPr>
          <a:lstStyle/>
          <a:p>
            <a:r>
              <a:rPr lang="en-US" sz="2000" dirty="0">
                <a:solidFill>
                  <a:srgbClr val="7030A0"/>
                </a:solidFill>
              </a:rPr>
              <a:t>An equation to describe all emergent complexity. </a:t>
            </a:r>
          </a:p>
          <a:p>
            <a:r>
              <a:rPr lang="en-US" sz="2000" dirty="0">
                <a:solidFill>
                  <a:srgbClr val="7030A0"/>
                </a:solidFill>
              </a:rPr>
              <a:t>The fourth law of thermodynamics.</a:t>
            </a:r>
            <a:endParaRPr lang="en-US" dirty="0">
              <a:solidFill>
                <a:srgbClr val="7030A0"/>
              </a:solidFill>
            </a:endParaRPr>
          </a:p>
        </p:txBody>
      </p:sp>
      <p:sp>
        <p:nvSpPr>
          <p:cNvPr id="20" name="Rectangle 19"/>
          <p:cNvSpPr/>
          <p:nvPr/>
        </p:nvSpPr>
        <p:spPr>
          <a:xfrm>
            <a:off x="466833" y="5868289"/>
            <a:ext cx="8475035" cy="707886"/>
          </a:xfrm>
          <a:prstGeom prst="rect">
            <a:avLst/>
          </a:prstGeom>
        </p:spPr>
        <p:txBody>
          <a:bodyPr wrap="square">
            <a:spAutoFit/>
          </a:bodyPr>
          <a:lstStyle/>
          <a:p>
            <a:r>
              <a:rPr lang="en-US" sz="2000" dirty="0"/>
              <a:t> </a:t>
            </a:r>
            <a:r>
              <a:rPr lang="en-US" sz="2000" b="1" dirty="0"/>
              <a:t>Goal</a:t>
            </a:r>
            <a:r>
              <a:rPr lang="en-US" sz="2000" dirty="0"/>
              <a:t>: Make a prediction like: given n units in x volume with a degree of interaction y and energy input z then q amount of complexity/order </a:t>
            </a:r>
            <a:r>
              <a:rPr lang="en-US" sz="2000" b="1" u="sng" dirty="0"/>
              <a:t>must arise</a:t>
            </a:r>
            <a:r>
              <a:rPr lang="en-US" sz="2000" dirty="0"/>
              <a:t>.</a:t>
            </a:r>
          </a:p>
        </p:txBody>
      </p:sp>
      <p:sp>
        <p:nvSpPr>
          <p:cNvPr id="21" name="Rectangle 20"/>
          <p:cNvSpPr/>
          <p:nvPr/>
        </p:nvSpPr>
        <p:spPr>
          <a:xfrm>
            <a:off x="2412270" y="4030665"/>
            <a:ext cx="349776" cy="523220"/>
          </a:xfrm>
          <a:prstGeom prst="rect">
            <a:avLst/>
          </a:prstGeom>
        </p:spPr>
        <p:txBody>
          <a:bodyPr wrap="none">
            <a:spAutoFit/>
          </a:bodyPr>
          <a:lstStyle/>
          <a:p>
            <a:r>
              <a:rPr lang="en-US" sz="2800" dirty="0">
                <a:solidFill>
                  <a:srgbClr val="FF0000"/>
                </a:solidFill>
              </a:rPr>
              <a:t>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2" grpId="0" animBg="1"/>
      <p:bldP spid="13" grpId="0"/>
      <p:bldP spid="14" grpId="0"/>
      <p:bldP spid="15" grpId="0"/>
      <p:bldP spid="16" grpId="0"/>
      <p:bldP spid="17" grpId="0"/>
      <p:bldP spid="18" grpId="0"/>
      <p:bldP spid="19"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3" name="Picture 15"/>
          <p:cNvPicPr>
            <a:picLocks noChangeAspect="1" noChangeArrowheads="1"/>
          </p:cNvPicPr>
          <p:nvPr/>
        </p:nvPicPr>
        <p:blipFill>
          <a:blip r:embed="rId2" cstate="print"/>
          <a:srcRect/>
          <a:stretch>
            <a:fillRect/>
          </a:stretch>
        </p:blipFill>
        <p:spPr bwMode="auto">
          <a:xfrm>
            <a:off x="6331771" y="1592843"/>
            <a:ext cx="2244339" cy="3474457"/>
          </a:xfrm>
          <a:prstGeom prst="rect">
            <a:avLst/>
          </a:prstGeom>
          <a:noFill/>
          <a:ln w="9525">
            <a:noFill/>
            <a:miter lim="800000"/>
            <a:headEnd/>
            <a:tailEnd/>
          </a:ln>
        </p:spPr>
      </p:pic>
      <p:pic>
        <p:nvPicPr>
          <p:cNvPr id="53250" name="Picture 2"/>
          <p:cNvPicPr>
            <a:picLocks noChangeAspect="1" noChangeArrowheads="1"/>
          </p:cNvPicPr>
          <p:nvPr/>
        </p:nvPicPr>
        <p:blipFill>
          <a:blip r:embed="rId3" cstate="print"/>
          <a:srcRect/>
          <a:stretch>
            <a:fillRect/>
          </a:stretch>
        </p:blipFill>
        <p:spPr bwMode="auto">
          <a:xfrm>
            <a:off x="257930" y="1814497"/>
            <a:ext cx="1947646" cy="2651615"/>
          </a:xfrm>
          <a:prstGeom prst="rect">
            <a:avLst/>
          </a:prstGeom>
          <a:noFill/>
          <a:ln w="9525">
            <a:noFill/>
            <a:miter lim="800000"/>
            <a:headEnd/>
            <a:tailEnd/>
          </a:ln>
        </p:spPr>
      </p:pic>
      <p:pic>
        <p:nvPicPr>
          <p:cNvPr id="53252" name="Picture 4" descr="http://www.fsg.org/Portals/0/Uploads/Images/KnowledgeExchange/Report%20Covers/embracing_emergenceL.jpg"/>
          <p:cNvPicPr>
            <a:picLocks noChangeAspect="1" noChangeArrowheads="1"/>
          </p:cNvPicPr>
          <p:nvPr/>
        </p:nvPicPr>
        <p:blipFill>
          <a:blip r:embed="rId4" cstate="print"/>
          <a:srcRect/>
          <a:stretch>
            <a:fillRect/>
          </a:stretch>
        </p:blipFill>
        <p:spPr bwMode="auto">
          <a:xfrm>
            <a:off x="1258620" y="2954688"/>
            <a:ext cx="2029360" cy="2599250"/>
          </a:xfrm>
          <a:prstGeom prst="rect">
            <a:avLst/>
          </a:prstGeom>
          <a:noFill/>
        </p:spPr>
      </p:pic>
      <p:sp>
        <p:nvSpPr>
          <p:cNvPr id="53254" name="AutoShape 6" descr="data:image/jpeg;base64,/9j/4AAQSkZJRgABAQAAAQABAAD/2wBDAAoHBwgHBgoICAgLCgoLDhgQDg0NDh0VFhEYIx8lJCIfIiEmKzcvJik0KSEiMEExNDk7Pj4+JS5ESUM8SDc9Pjv/2wBDAQoLCw4NDhwQEBw7KCIoOzs7Ozs7Ozs7Ozs7Ozs7Ozs7Ozs7Ozs7Ozs7Ozs7Ozs7Ozs7Ozs7Ozs7Ozs7Ozs7Ozv/wAARCAFaAPMDASIAAhEBAxEB/8QAHAABAAEFAQEAAAAAAAAAAAAAAAUBAgMEBwYI/8QAQhAAAQMDAgIFCgUDAwQBBQAAAQACAwQFERIhBjETFjZBURQiVWF0g5Sys9EjMnGBkQcVoUJSsSQzYoJDcsHS4fH/xAAZAQEAAwEBAAAAAAAAAAAAAAAAAQIEBQP/xAAlEQEAAgEDAwUBAQEAAAAAAAAAAQIRAxIxITJxEzNBUWEiBCP/2gAMAwEAAhEDEQA/APL3y+XeG/3GKK61rGMqpWta2oeA0BxwAMrR6wXv0xX/ABL/ALpxB2kuftkvzlR6yzM5dyta7Y6JDrBe/TFf8S/7p1gvfpiv+Jf91HoozKdtfpIdYL36Yr/iX/dOsF79MV/xL/uo9EzJtr9JDrBe/TFf8S/7p1gvfpiv+Jf91HomZNtfpIdYL36Yr/iX/dOsF79MV/xL/uo9EzJtr9JDrBe/TFf8S/7p1gvfpiv+Jf8AdR6JmTbX6SHWC9+mK/4l/wB06wXv0xX/ABL/ALqPRMyba/SQ6wXv0xX/ABL/ALp1gvfpiv8AiX/dR6JmTbX6SHWC9+mK/wCJf906wXv0xX/Ev+6j0TMm2v0kOsF79MV/xL/unWC9+mK/4l/3UeiZk21+kh1gvfpiv+Jf906wXv0xX/Ev+6j0TMm2v0kOsF79MV/xL/unWC9+mK/4l/3UeiZk21+kh1gvfpiv+Jf906wXv0xX/Ev+6j0TMm2v0kOsF79MV/xL/unWC9+mK/4l/wB1HomZNtfpIdYL36Yr/iX/AHTrBe/TFf8AEv8Auo9EzJtr9Oy8F1E9VwnRT1M0k0ruk1PkcXOP4jhuSix8B9jaD3n1HItEcONq99vLl3EHaS5+2S/OVHqQ4g7SXP2yX5yo9Z55dmvbAiKiLKoqKqAiIgIiICIiAiKiCqKiqgIiICKuh/R9JodozjVg4z+qogIgBOwGf0VEFUREBERARVLHhgeWODTycRsVRAREQdh4D7G0HvPqOROA+xtB7z6jkWivEOLq+5bzLl3EHaS5+2S/OVHqQ4g7SXP2yX5yo9Z55divbAiIiz2FxuE9s4UsUcN0npql0L5msY1xMuXeaCQeW2P3WjQWGluMVsqJqqbpbjLMZAGtGlrBlxHqG+58OS0JuJ7nI6BxZSOdTsEcLjSRkxtHINONsZWsy9XKJkbYpWt6OndTMxG3zY3ZLgNuZyd+e6iInDwxdLR8NQTstQirHB1bFLPK5zRpZGzm4Dn3O5+rkqU1ms9Q2qf/AHCVrKSkbNMWhrw1xfp06tgdiOXf3qNi4hu0MlK9szCKSE08bHRNLejOctIxh2cnmtf+5VroauFz2BlWW9K1kbWjDTkAADYA9wwmJP8AonRYbb0MdU6pqPI5oJZ2TYaAwNJDWO2wXOI5Dlkc1hnstDQ0zfLqt8dTLDHLFGzDjl52aW8/y75yN9ldU3K0RWWptjOjnpMdJRs6NwnilON3OIxjnkAkcsKMl4guVVJSTPfEX0ujS/oWanaMadRxl2MDmkRKsTeU1X8L0sAq2U1TNJNFWRUkIcBpc935gSO8erxC1m2OkmvMlohqpOmp5JBPO4DRoYCXOA7txgZKjzfbt0XRNqdLfKvKzhjcmXY5zjPdy5K/rHdTdTci6ASua4PDadgY/V+bU3GDnvymJWj1GK5RUVPLEyknMuYg6Xzg4Mfk7AgAHbH/AO1JWynipuF7letIdUwzRwQkjPR6ty7HjgYB7lHTXeaS2SUnRsa6abpZntaG6sfkaAAA1o3OPE+pLdd662RTMpnxmOdobLDNG2SN+OWWuBCTC39TVuUs1w4ma5ldVufDQwyVL5n+c8MAHmgn14A/VblHw3RVctv/AOonjZV0UtU5p0kxhmrmdtjp8FEwX64wVMk7DC3pIjC6IQtERYebdAGFibd7kJp5enw6eA07sNAAjP8ApaMYaNu5ThXF/hORcO23yamlmrKjMlDLWPDGDZrSQD6gSB4ndUoOHbfVm2CSrqGmsp5Z3+a0aGs1ed+nm/vnuUMy93RhlLZ2t6WmbSu/DbtE3GANtuQ3G63eIr/5RNFSWxwZSQ0sVOJGx6HyNDRqBPPBdnZRtlWZ1EhT2+pr7DZbSKjQK2aarcXHIjjaNOcf+rytWhtNqrrrTW6OrnM1REf+2WvbHL5xAJA3GAM45Z57KPh4gu1O6idHO3FFE6KFro2loYc5BGPOzk81bDfLlBKZInxxOErZQY4Wt0lvIDA2b6uSYTi6Rt8dLDRXO4UdZVROpKfoydDQHvedOPUCM7c8A7rdbbbXVy8PWYxywz1cYkkmYGlx6Rxxq27mjIXn3Xm5PgrYHStEdc8STBsbW5IzjGBsNzsMLZpr3cJLnR1c1fHTyUMQbA8wAtGkYAIaN9tskFMExfkuFshobVT1RkkMtTPI2JhGxiYcav3P/CwWygNxmlBeY4YIXTSvAyQ1vh6ySB+626riV5rDLTx5LKTyaF7wPNzu9+PEkux4Z9S0Lfc6y2tqPJJBGZ4jE/zQctJB7+RyBumJwvWbTCeZw1Ruu1LRSTVEPS0Bq5Q4tcY/Nc7BOB3Ad3esR4cpXeSdHVyaXUL62pc5g8xgJA0j142z4hRct/u88j3yVDSX03kpPRtz0e23L1DfmrhxFeWu1CpaP+l8kx0TcdHtty57DfmmJU/6N/iqbya0WO3DpAWU7pyyR+ot1uOBnA7goEclfXV9dc3wOrJRJ0EbYmeaBho5cuf7qxTjEPSkTHKqIiPR2HgPsbQe8+o5E4D7G0HvPqORaK8Q4ur7lvMuXcQdpLn7ZL85UepDiDtJc/bJfnKj1nnl2K9sCIiLCIiAqFVVDuEHpjax/Z2Vltp6Cvp20ZdVgvBmjeQckg7gNOMY2wN1Gv4fmprVJWVMzIXsZG9sLgcvD+QB/wB2N8eCxT3jeZ1JRR0s1REYpZI3OOWnGQAeWcetLlfZblW09XNRwtkjEerBcQ/QAOROADgZwoxLw/qJejqrfam3CvkqehhjtNFFG5rYtnTuAGpwAwfOJ278KKpOH7pdL9Sx11HLRRV820hg6NuMZOkcuQ5Ky83PXbKlr2xNq7nVNqZhC/U1rACWgnJ3JeTjuwo2iulxo6ymrYqqQzU7tTDI4uA/YpEThFdybtZo7lxhHaG2+HyGaR0IaG+c1oB8/Vz1bZ8PUtOKwiShkrXXCnZC2eSBmckuc0ZAHrORj9fUtdl6NLVVFTQ0bKWona5rpQ8u0h35tAPLO47+aUswucVvtFRLHR00EkjjLndznb5JO2fNAHcmDNo6tufht8FPUF1ZGammmZBJAGOOZHDZrT3nYg8kn4cfBQ9O6si1iq8kfHpOGyczh3eB34/ytu6XiGL+1XRo03ClnAfSuqOlZIGgYkJHInkfFR0vE9TK2njdRU5ZT1ZqmtGrBJIOOfLbnz3KYk33lsXHhl9sirJJa+AmlqW0+ncanEE59WAP1WSvs0Dr0bbJW0VLLTQxxh0UT9Mj9OTnGTkd5IUdNf6mogbHNSxSny11ZI92cyPOMg78tsfyr2X8G4VdXPaqWY1ji6QOdIMAnJAId4piTN11FZDWzkMqozTidtO2drHO6SR3INbzP+Nlu0dmt0UV7dXVjHeQfgxva12OkLsB23MbOwFqUfFMtAYhTW6nYyCsNVG3ztsgDTz5Ybz5rU/vUzrdW0bqODFXOJ3P87LSARgb+sndMSmZvKSdZKiWit1LCKV76mOWrMrQQ5kY2Je49w0kjA/lVp+Fn1c9tENdF0NwDyyR7CC3R+YFq14uKaiOphl8igLG0JonRguGqMjB3zse9YGcQ1jJWlkbGNhpn01O0E/gtfnLge92539aYkzdSvtIt1JR1DqiKQ1Ye4MZnzA12ncnnk55eC0VnuVzlubKKN1PFC2kgbA3RnzgO859ZJ/dYByU9XpSZmOqqIiLiIiAiIg7DwH2NoPefUcicB9jaD3n1HItFeIcXV9y3mXLuIO0lz9sl+cqPUhxB2kuftkvzlR6zzy7Fe2BERFhERAREQXRNa6VjXflLgDjwU7cbDQxzVUVDWAPonP6dszs4aHhjSCG8yTy7lAtcWODmkhzTkEdyukq6ySSoe+pkJqRiYlx/EGc+d47qFLRbmG9V2CalEjqipp2NhOmQhxdofuA0gDOTpPqWR/D08T3tkqqdgZr1OJdgaWtcf8AT4PCj33G5SF5fWzO6RgY/Lz5wHIHxVZLnc5GBjq+dzQ3RgyE+bgDH8AD9lOJV/tI9WqoOZmeDQ8NIkBJblxAAyBucuGfBOrNWJOiM9P0vRGQxBxLsai3ljc5B5eCjW3C5McHNrZg4N0gh/dkH/kD+FQV1xbpxWTDSzQMPOzc5wmD+2xRWCe4UrqmN7Gsa9rTr1DOXBuRtjYuC3oOG3Nr4IqioiNM97GvkjLu+QswPNznLT3YUVBcLjTUvk0FbNHFq1CNryG5yDnH6gfwqx3S6xv1x3CoY7BGWyEHBdqP+d/1TrKJi/wlLTa7bVMr5a6WSKKkmjaXNeBhrnEEnY5IAVjuHZDLG2KrgcyVsbmE6sgSHEedtif8YKiW1FW2Ooj8ofoqDmVods85zv4rIK+4Ne17ayYObGIwdZ2aOQ/QYGPBRj9T/aWPC07nwsiqYdUgiaQ/IxLJqw3Yf+J35KlTw26Ino6uN/RwRSzAtILA9urPLkOX7jxUUy43ONgYyvna1rBGAJCMNHIf5Kr/AHCr8lkifK975I2w9I55JEYIIZjwyAmJ+0f2ko+GKuZgdFNTyYa17wCQWNdGZATkf7Wnl4LXr7LNQUoqXTwTRdJo1Qv1jv5nkOXLmsNVea6oqKaWOWSA00TY49Dz5uGhuf3A3WtNU1lREIpqmSRgdqAc7bO/3P8AJU4TE3+VqqqNGBhVR6iIiAiIgIiIOw8B9jaD3n1HInAfY2g959RyLRXiHF1fct5ly7iDtJc/bJfnKj1IcQdpLn7ZL85Ues88uxXtgRERYREQEREBERAVFVEBERAVFVEBERAREQUVURAREQEREBERAREQdh4D7G0HvPqOROA+xtB7z6jkWivEOLq+5bzLl3EHaS5+2S/OVHqQ4g7SXP2yX5yo9Z55divbAiIiwiIgIiICIiAiIgIqKqAiIQmDIioqphGREVESqiIgIiICIiAiIgIiIOw8B9jaD3n1HInAfY2g959RyLRXiHF1fct5ly7iDtJc/bJfnKj1IcQdpLn7ZL85Ues88uxXtgRERYREQEREBEVFIqgBPIZWSOEndy2GwH/S1VmRq6HY/KU0OHMEKQZSyHfSrxTvzjSVG/BtRZ2OEypSena+PBbv3FRs0EkXcXDxHcrVvEvO0TDGSqta552GVt0VAahvSPy1nd61nlpBDhrGnB/5UTeI6FYmerSMZI5Kx0L9sBSbKOUtGW4/VWy0r28t/wBFEXemIRhBHMKi2pYi0ec0rXLMclbIoip3qqkERFAIiICIiDsPAfY2g959RyJwH2NoPefUci0V4hxdX3LeZcu4g7SXP2yX5yo9SHEHaS5+2S/OVHrPPLsV7YEREWEREBERBRZYWZ3WLmVuRR5IAUSQzQQF/PkpCGn5bKtPDsBhSVPTY3KpyibYYo6UuAWwyiOOWVilvlrpC1pm6Uk4Ii87CkbRdbfdZDFA8iRozoeMEjxCmaPGdSGlNbWyswW4PiFET0UsEpa8cuR7ivevoctHmrBLbWSsLHx5HrXjaJjhaNV42HXjBb5viphtIwR5a0EHvWSttzqKPWGeZyBWC11obUeTzfkJw0+BVM9XpM5jMLXUbz3YC1pqMgKfuMlNQUjqidwawD9z+nivLTcUUj86KaX9yAtFaTPWHj6jFPBsQ4KPngDRsp0OjrqYTQnzT49xUfPFjIUz0e1Zyh5I8brGtuVvMLVxg4KtEpkREUgiIgIiIOw8B9jaD3n1HInAfY2g959RyLRXiHF1fct5ly7iDtJc/bJfnKj1IcQdpLn7ZL85Ues88uxXtgRERYREQFRVVO9CV0bcyAFSdHHqk/RR8OA8bc1K29uZ/DZUuRPRL0sW/JY+IJ5KSjiiY7T05LXbd2Fv0ke6rxFSdNZD0cYklbI0sHePHH7KKTEcvC8z8NPhXhuhrKF9ZVwiUyOIYC4jSBseXrUFd4o7RxHK2ik0the18RBzjYHH8qdsz6yiojSmY6HHOjHLPNbg4OmvseoEU/8Atn05P6Y7wq+vG/E8PK+niuXqOF7vSX6hiIljFWGZlh5EHvIHgp2S35bkN3C4bXx3ngziDomVL4amHeOVnJ7T34PMHwK6l/T7jxnEWq23Z0UdwbvE5oDRM31D/cFonTzGYZJvMJapomujMT2BzXDcOGcrxt44e/t2JmajHI7kf9K6vJQRSNy4YPcoy5W9jqZ7HgODgAM7rHq6cw99PX6uOVdomu0sUAl0SZwxzycYVl74PNro21MU5ma3Al1DGPWF6C+001ne6tLtMTDkPxnH6qBu/GtPc7W6jjppWOcW5kcRg4OTt+yv/mteenw9dTZyx2CRrWyUxaRnzmnH8rPVRecdlj4VhkkfPLjzNIaCfHmpGtZpduvXU5emnPR5qoaGSEBaEh/EKk65uJtu9RcpxKQlHtaVFVWgq5WlMCIiAiIg7DwH2NoPefUcicB9jaD3n1HItFeIcXV9y3mXLuIO0lz9sl+cqPUhxB2kuftkvzlR6zzy7Fe2BERFhERAQcwqJsO9TCJbEZaHDbG6kqYkPDx3bqJZJgcsrcpKg56MjuyCqXjoiLfD1sM8MUfSOeAAPFa5qZKnzw4uBPmjwURHFJM8Na3U5x2AXsLFbGUbBI8F0p55OwWS+cYhMzEdV1ktEj5emqYiGjkDtk/Ze3oKGUt1429ZWvbYDIQXg7L0DpYKOnMs0jY42DLnOOAAraejmcy5+rqTLUrLBbblSuhrqOGoDmluqSMOLc88HmP2XzVU0clHdpqVz3NfTSuZqBwQWnGxXVuNv6nUlRQGg4frXiR7yyaYMxhn/i71nv8ABeG4Y4QruJ7y2GIuip2Ameq0agwY28MknuXS042wxzOXTuA/6gMvcbLVdZQ24jaJ+MCcY/gO/wCV7GsjaKV73kANGouJ2A71898SWG6cIXzoelkHRkPgqo2lod4EHuPqWW7/ANQOIb5borbV1mmJrcSGNugzf/URzUXpFkxOHoeOuKKS5wOtFucyWJxBmn7hg5Ab48huvPcH8MS3G6MqKin6S3w5L3OHmvONgPHfn+i3OBeEqziCubO+N7LdE78WXudjfQP19XJdTq42U0XRxtbHGwYDQMAKmI064h7U/qcvPTU0ELcRRMja3kGNAA/hefrsF7j3BTtfP0gLWt0t/wCV5W81Oj8Frtz+bHcstrZlvoiKk9LKSOXcoqUAyOPrW1USaG7czyWiSc5K9aR8vS0/C7vVytByrlaVoERESIiIOw8B9jaD3n1HInAfY2g959RyLRXiHF1fct5ly7iDtJc/bJfnKj1IcQdpLn7ZL85Ues88uxXtgRERYREQUVNsq5WkKYVtwvHLAW7Tw6N3Hzj/AIWnCAZAD+qlKINlqWtdy5qmpPwisRynLPTFmmU/m7v0XsLfHgNL+fgvP0IGR6lLvuMFupnVVS/TFGMnvJ9Q9a8aVzLz1JenbX01topKyrlbFBC3U9xK5Vx3/UM8TRw01JHNTUUZy+N7hmR3cTjw37+9RHE3EddfqtzOkkbRNd+FAOWO4u8Spbg7gVt3MdddtcdJqyyIbGXfv8B/ytkbaR1c639S8VKXiMSaSGu2a7GxXRf6af1AobDQGz3Vro4DI6RlS0F2nONiAM/uul1fDFrvdoZba2mHkceOiYw6THjkWkclyjjf+mk/DNG+6W+odVUbDiQOGHxZOx22I3XpFotDymMLuP8A+pUXEUf9ooIGi3iRsnlEgIe4jPd3Df8AXZQ/CHC7+KbsIC/oqWEa55QO7uA9ZXm6OlZLUxmqMjKfWOkLAC7TnfAPfhfS9vp6GmtFMygEYpBE3oizkW42OyWtthNYyUlPSWW2Q2+iZop4W6WNznG/j3qFus5kkzuGdwW7XSDBOeS8he7xoY+GE5d3u8Fh1NWGzSpmejWulc2PU2Mhz/V3LydWHB7nyP1ZOclbcZkll0jJJVlbC+LGrGD3heUTOctsViOjzUry+Qv/AI9StOSt+eGNry4AesLUkaM+byWys5h5zWYla1Xq0K5Je1eBERQkREQdh4D7G0HvPqOROA+xtB7z6jkWivEOLq+5bzLl3EHaS5+2S/OVHqQ4g7SXP2yX5yo9Z55divbAiIiwiIgK0q5UKQiV0G8v7KXtwa2UuzvjZREOBJn1KToXgPIVLkcPVUTxpG68xxNdZqq5OpnHEMBw1o8fE+tTVHOGtwDuvJ3rW27VGsYLnlw2xkFX0uWbWzhM0HDVU4RVlW0MpiA8BpBLwdxnwC97b7rE1jInPDNIAaCcD9l52h4rszrSyOWQxujiDTDpOo4GMDuP8qLgukVxqHiPUwM/K13PGeay69dS05+ClaTXHy7LbLg0t6N7tsbHKkg6mraZ8cjWyxPBa9rhkEd4K5dZuIRC7yed3mD8rz3eor00dz0NBZJs7wKjS1JjpLwvpdXgOPOCX8PzmstkUs1ukBJwM9Ac8jju8Cf/AOw3DPGlw4cmDNb6iid+anc44b62+BXYm1QqY3NcWuaRhwcMgjwwuV8W8Ef2zpK+2OdLTZLnxHnEPEeI/wArbFovGJeGyYl6K6cTGuaPJnFsLhn1kf8A2UPPX0sDA6oOS/kAMkrzNnrxFNHHWOPk2dz3tCkOKLtbqtlM2gIkewEOcGkADuG/7rLH+b+uvDdGrEU6PSsko5qNslGAY/HGDn1qNrQJIy0/stLhueUW+UyRlrXPBY7/AHbYWaol3IXpasR0h66c5jMoeYAEtcP1Ue7Swlo7jspGo0mQu9ajpP8AuO/VWovaFBzVyoAqq0pgRERIiIg7DwH2NoPefUcicB9jaD3n1HItFeIcXV9y3mXLuIO0lz9sl+cqPUhxB2kuftkvzlR6zzy7Fe2BERFhERAVFVEBh0vytqB5bICOXetQrLE/DVEwQnaaTDgVfX26G5xjU7o5G/lkxnbwKjKeqwQD+xUjFUHxVY6K2rloO4Xqg/8ABmikb4klpU1aeHKahLpamXppCMDTlob91SKpI71sCqzuTgBTa8zGHl6cROYYJ6Z1MSc6mHk4BbVtu4ph0crvMzsfBatTcmGF0bDqJ25bBRD3u3zzKy7er0mMx1e9iuZDg5jxjv8AWsklc2Zjo3Yc14w4HvC8fb7i6NrGS/lGwPqUg6rH5mOH6gr0rMw89jSuXCtJJK59LOadjv8A49OoD9N9lF03CcuXOqapgaDhuhuS4fvyU6+scWkErAasgYPJe0ak8IjSqPMdPGIYwGsYMNAWhNKACSVWeoBJOQo6on17A7KHvEYY5ZNTic961XbvJ9ave5WBWiMJlVERSCIiAiIg7DwH2NoPefUcicB9jaD3n1HItFeIcXV9y3mXLuIO0lz9sl+cqPUhxB2kuftkvzlR6zzy7Fe2BERFhERAREQFTkchVRSL2vytmOct5FaXLkmtw5FVwZSXlkgbsd/FVZUyPGHPJUcZ3Y5BWOmkI2dp/RRtlWbQk31cUTsOeM45LQnuD3S5iOlo9XNa3PfOSqEK8UiHla0ylIK8SsDXHS/ljxWXp3MOWuIUOFkEsgH5yqzpx8LVt9pXy6XOC7P7K11Y/wBSjenf6lUyOKbHpuhsvmc7mVhdJvsVZqLkwpwnIqoikERFAIiICIiDsPAfY2g959RyJwH2NoPefUci0V4hxdX3LeZcu4g7SXP2yX5yo9SHEHaS5+2S/OVHrPPLsV7YEREWEREBERAREQFTCqiC3CppV6JlGIWaQFTTur0U5RthZo9arpCvRMm2FmlXAKqKMpiFFVERIiIgIiICIiAiIg7DwH2NoPefUcicB9jaD3n1HItFeIcXV9y3mXLuIO0lz9sl+cqPUhxB2kuftkvzlR6zzy7Fe2BERFhERAREQEREBERAREQEREBERAREQEREBERAREQEREBERB2HgPsbQe8+o5E4D7G0HvPqORaK8Q4ur7lvMuXcQdpLn7ZL85UepDiDtJc/bJfnKj1nnl2K9sCIiLCIiAiIgIiICIiAiIgIiICIiAiIgIiICIiAiIgIiICIiDsPAfY2g959RyJwH2NoPefUci0V4hxdX3LeZcu4g7SXP2yX5yo9SHEHaO5+2TfOVHrPPLsV7YEREWEREBERAREQEREBEW5bKFtdLM1+sNiiMnmcycgAcjzJA5ITOGminGcNvNG2Vz3Mkechp7mnQG925zI3/Kozht3lLA6fVCXEktaQ7QDjPhvv/CjKu+EGqqWZZOmtdPVRTgTTNe7onZy7GvGnA5+Yf5Ci5o+hnkhLmuMbi0lvI4OEymLRK1ERSkREQEREBERAREQEREHYeA+xtB7z6jkTgPsbQe8+o5ForxDi6vuW8y5bxB2kuntkvzlaCkOIO0lz9sl+cqPWeeXYr2wIiIsIiICkW2WodQ0lUXYFVUdC1mk6hkDB/Q7/AMKOBwQfA8lu/wB7rWZ0dGB07ZwC3Ia5uwxnuwTsoVtnHRdPZ543gQ5kY4uLXkBrXMDtIdknvIOyxyWqrZqxG7zIhJJqw3SC3V477YKsdd659GaR3ROhMbWaTGNtJcQR68ud/KyS324ywyRExhsoIcBGBsQ0EDw2Y1TiVItZdHaJ5rdFWQnW6R8gEQG4bG0Oc7Phgqhs1yHSh1I8OhdpeCQCDkDH8kBUivVTSU9PHTNa0wxvYS4B2S85cfVsAP2WWTii7zf9x0LvxBIcxDciQyb/APsUxJmy19iucYbrpXec4tGHNO4AJ5HuB3R9mucGNVO6PVnfWBydpPfyyMLDT3i4QOa5j2nSJRgt59J+Y/qfH1JHeLhHgamFohEIBYCAA/WP31bpiU5t9LIrXXVFRJTRxvMkbi17S4DSR3bn1H+FkNjuYYxxp5NLx5pyOWnVnnsMbq2mu1fSifRI0uncXvc9oJJLXNJz+j3LM3iO6tZpD49OktwYwcAta3H8ManVWYn6ZDaqmguFVEyowLe0Oll0g9GSQMAb76jhazbXM8yS0pNRC3H4hGnOSByJ8XAIy713ldZUSGOQ1uenY5vmvydXIctxnZI7xWwwNhjEQa1wIHRjudrH+U6nXnC6rtstDTvfUno5mT9EYtj3ZJyD3bbetVrbZPQ0VJVTEaarVpbg5bjHP9nA/utZ1dVSMa2XRIGzOmOpv5nOxnPjyCzS3arkpPJntifGHveNbMlrngAkE8uQ/hMStmzZprM6e2eXuqGxMxJ+dmw0Acz3ElwA9ashs9U9zulY6Jojc8OOCDhgcBz7w5u/rWFt3rGUbaVgj6JsT4i0szqa45OfXkAg92FkfxDcnjDuhLdLm6eiGMHT/wDg3+FGJRM3Xf2SvIDWwPdMHOa6PA2AcG5zn/ccLDLba2CB80kDmxxkBzsjbJIB/TIIzy2SO9XKNzXiRpc05yWgl34nSb+PnLHPcq2opW0z3NEYDQdLcF2nOnP6ZKnEkTdiRWtBA3VyPUREQEREHYeA+xtB7z6jkTgPsbQe8+o5ForxDi6vuW8y5dxB2kuftkvzlR6kOIO0lz9sl+cqPWeeXYr2wIiIsIiICIiCiqiIKKqIgIiICIiAiIgKiqiAqKqICIiAiIgIiICIiDsPAfY2g959RyJwH2NoPefUci0V4hxdX3LeZcu4g7SXP2yX5yo9d0ksdomkdLLaqJ73kuc51OwlxPMk4VvV+yeh6D4Zn2XlNXRrrdI6OGou5dX7J6HoPhmfZOr9k9D0HwzPso2ret+OGou5dX7J6HoPhmfZOr9k9D0HwzPsm09b8cNRdy6v2T0PQfDM+ydX7J6HoPhmfZNp6344ai7l1fsnoeg+GZ9k6v2T0PQfDM+ybT1vxw1F3Lq/ZPQ9B8Mz7J1fsnoeg+GZ9k2nrfjhqLuXV+yeh6D4Zn2Tq/ZPQ9B8Mz7JtPW/HDUXcur9k9D0HwzPsnV+yeh6D4Zn2Taet+OGou5dX7J6HoPhmfZOr9k9D0HwzPsm09b8cNRdy6v2T0PQfDM+ydX7J6HoPhmfZNp6344ai7l1fsnoeg+GZ9k6v2T0PQfDM+ybT1vxw1F3Lq/ZPQ9B8Mz7J1fsnoeg+GZ9k2nrfjhqLuXV+yeh6D4Zn2Tq/ZPQ9B8Mz7JtPW/HDUXcur9k9D0HwzPsnV+yeh6D4Zn2Taet+OGou5dX7J6HoPhmfZOr9k9D0HwzPsm09b8R3AfY2g959RyKdgp4KWFsFNDHDE3OlkbQ1o3zsAi9o4cvUnN5l//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3256" name="AutoShape 8" descr="data:image/jpeg;base64,/9j/4AAQSkZJRgABAQAAAQABAAD/2wBDAAoHBwgHBgoICAgLCgoLDhgQDg0NDh0VFhEYIx8lJCIfIiEmKzcvJik0KSEiMEExNDk7Pj4+JS5ESUM8SDc9Pjv/2wBDAQoLCw4NDhwQEBw7KCIoOzs7Ozs7Ozs7Ozs7Ozs7Ozs7Ozs7Ozs7Ozs7Ozs7Ozs7Ozs7Ozs7Ozs7Ozs7Ozs7Ozv/wAARCAFaAPMDASIAAhEBAxEB/8QAHAABAAEFAQEAAAAAAAAAAAAAAAUBAgMEBwYI/8QAQhAAAQMDAgIFCgUDAwQBBQAAAQACAwQFERIhBjETFjZBURQiVWF0g5Sys9EjMnGBkQcVoUJSsSQzYoJDcsHS4fH/xAAZAQEAAwEBAAAAAAAAAAAAAAAAAQIEBQP/xAAlEQEAAgEDAwUBAQEAAAAAAAAAAQIRAxIxITJxEzNBUWEiBCP/2gAMAwEAAhEDEQA/APL3y+XeG/3GKK61rGMqpWta2oeA0BxwAMrR6wXv0xX/ABL/ALpxB2kuftkvzlR6yzM5dyta7Y6JDrBe/TFf8S/7p1gvfpiv+Jf91HoozKdtfpIdYL36Yr/iX/dOsF79MV/xL/uo9EzJtr9JDrBe/TFf8S/7p1gvfpiv+Jf91HomZNtfpIdYL36Yr/iX/dOsF79MV/xL/uo9EzJtr9JDrBe/TFf8S/7p1gvfpiv+Jf8AdR6JmTbX6SHWC9+mK/4l/wB06wXv0xX/ABL/ALqPRMyba/SQ6wXv0xX/ABL/ALp1gvfpiv8AiX/dR6JmTbX6SHWC9+mK/wCJf906wXv0xX/Ev+6j0TMm2v0kOsF79MV/xL/unWC9+mK/4l/3UeiZk21+kh1gvfpiv+Jf906wXv0xX/Ev+6j0TMm2v0kOsF79MV/xL/unWC9+mK/4l/3UeiZk21+kh1gvfpiv+Jf906wXv0xX/Ev+6j0TMm2v0kOsF79MV/xL/unWC9+mK/4l/wB1HomZNtfpIdYL36Yr/iX/AHTrBe/TFf8AEv8Auo9EzJtr9Oy8F1E9VwnRT1M0k0ruk1PkcXOP4jhuSix8B9jaD3n1HItEcONq99vLl3EHaS5+2S/OVHqQ4g7SXP2yX5yo9Z55dmvbAiKiLKoqKqAiIgIiICIiAiKiCqKiqgIiICKuh/R9JodozjVg4z+qogIgBOwGf0VEFUREBERARVLHhgeWODTycRsVRAREQdh4D7G0HvPqOROA+xtB7z6jkWivEOLq+5bzLl3EHaS5+2S/OVHqQ4g7SXP2yX5yo9Z55divbAiIiz2FxuE9s4UsUcN0npql0L5msY1xMuXeaCQeW2P3WjQWGluMVsqJqqbpbjLMZAGtGlrBlxHqG+58OS0JuJ7nI6BxZSOdTsEcLjSRkxtHINONsZWsy9XKJkbYpWt6OndTMxG3zY3ZLgNuZyd+e6iInDwxdLR8NQTstQirHB1bFLPK5zRpZGzm4Dn3O5+rkqU1ms9Q2qf/AHCVrKSkbNMWhrw1xfp06tgdiOXf3qNi4hu0MlK9szCKSE08bHRNLejOctIxh2cnmtf+5VroauFz2BlWW9K1kbWjDTkAADYA9wwmJP8AonRYbb0MdU6pqPI5oJZ2TYaAwNJDWO2wXOI5Dlkc1hnstDQ0zfLqt8dTLDHLFGzDjl52aW8/y75yN9ldU3K0RWWptjOjnpMdJRs6NwnilON3OIxjnkAkcsKMl4guVVJSTPfEX0ujS/oWanaMadRxl2MDmkRKsTeU1X8L0sAq2U1TNJNFWRUkIcBpc935gSO8erxC1m2OkmvMlohqpOmp5JBPO4DRoYCXOA7txgZKjzfbt0XRNqdLfKvKzhjcmXY5zjPdy5K/rHdTdTci6ASua4PDadgY/V+bU3GDnvymJWj1GK5RUVPLEyknMuYg6Xzg4Mfk7AgAHbH/AO1JWynipuF7letIdUwzRwQkjPR6ty7HjgYB7lHTXeaS2SUnRsa6abpZntaG6sfkaAAA1o3OPE+pLdd662RTMpnxmOdobLDNG2SN+OWWuBCTC39TVuUs1w4ma5ldVufDQwyVL5n+c8MAHmgn14A/VblHw3RVctv/AOonjZV0UtU5p0kxhmrmdtjp8FEwX64wVMk7DC3pIjC6IQtERYebdAGFibd7kJp5enw6eA07sNAAjP8ApaMYaNu5ThXF/hORcO23yamlmrKjMlDLWPDGDZrSQD6gSB4ndUoOHbfVm2CSrqGmsp5Z3+a0aGs1ed+nm/vnuUMy93RhlLZ2t6WmbSu/DbtE3GANtuQ3G63eIr/5RNFSWxwZSQ0sVOJGx6HyNDRqBPPBdnZRtlWZ1EhT2+pr7DZbSKjQK2aarcXHIjjaNOcf+rytWhtNqrrrTW6OrnM1REf+2WvbHL5xAJA3GAM45Z57KPh4gu1O6idHO3FFE6KFro2loYc5BGPOzk81bDfLlBKZInxxOErZQY4Wt0lvIDA2b6uSYTi6Rt8dLDRXO4UdZVROpKfoydDQHvedOPUCM7c8A7rdbbbXVy8PWYxywz1cYkkmYGlx6Rxxq27mjIXn3Xm5PgrYHStEdc8STBsbW5IzjGBsNzsMLZpr3cJLnR1c1fHTyUMQbA8wAtGkYAIaN9tskFMExfkuFshobVT1RkkMtTPI2JhGxiYcav3P/CwWygNxmlBeY4YIXTSvAyQ1vh6ySB+626riV5rDLTx5LKTyaF7wPNzu9+PEkux4Z9S0Lfc6y2tqPJJBGZ4jE/zQctJB7+RyBumJwvWbTCeZw1Ruu1LRSTVEPS0Bq5Q4tcY/Nc7BOB3Ad3esR4cpXeSdHVyaXUL62pc5g8xgJA0j142z4hRct/u88j3yVDSX03kpPRtz0e23L1DfmrhxFeWu1CpaP+l8kx0TcdHtty57DfmmJU/6N/iqbya0WO3DpAWU7pyyR+ot1uOBnA7goEclfXV9dc3wOrJRJ0EbYmeaBho5cuf7qxTjEPSkTHKqIiPR2HgPsbQe8+o5E4D7G0HvPqORaK8Q4ur7lvMuXcQdpLn7ZL85UepDiDtJc/bJfnKj1nnl2K9sCIiLCIiAqFVVDuEHpjax/Z2Vltp6Cvp20ZdVgvBmjeQckg7gNOMY2wN1Gv4fmprVJWVMzIXsZG9sLgcvD+QB/wB2N8eCxT3jeZ1JRR0s1REYpZI3OOWnGQAeWcetLlfZblW09XNRwtkjEerBcQ/QAOROADgZwoxLw/qJejqrfam3CvkqehhjtNFFG5rYtnTuAGpwAwfOJ278KKpOH7pdL9Sx11HLRRV820hg6NuMZOkcuQ5Ky83PXbKlr2xNq7nVNqZhC/U1rACWgnJ3JeTjuwo2iulxo6ymrYqqQzU7tTDI4uA/YpEThFdybtZo7lxhHaG2+HyGaR0IaG+c1oB8/Vz1bZ8PUtOKwiShkrXXCnZC2eSBmckuc0ZAHrORj9fUtdl6NLVVFTQ0bKWona5rpQ8u0h35tAPLO47+aUswucVvtFRLHR00EkjjLndznb5JO2fNAHcmDNo6tufht8FPUF1ZGammmZBJAGOOZHDZrT3nYg8kn4cfBQ9O6si1iq8kfHpOGyczh3eB34/ytu6XiGL+1XRo03ClnAfSuqOlZIGgYkJHInkfFR0vE9TK2njdRU5ZT1ZqmtGrBJIOOfLbnz3KYk33lsXHhl9sirJJa+AmlqW0+ncanEE59WAP1WSvs0Dr0bbJW0VLLTQxxh0UT9Mj9OTnGTkd5IUdNf6mogbHNSxSny11ZI92cyPOMg78tsfyr2X8G4VdXPaqWY1ji6QOdIMAnJAId4piTN11FZDWzkMqozTidtO2drHO6SR3INbzP+Nlu0dmt0UV7dXVjHeQfgxva12OkLsB23MbOwFqUfFMtAYhTW6nYyCsNVG3ztsgDTz5Ybz5rU/vUzrdW0bqODFXOJ3P87LSARgb+sndMSmZvKSdZKiWit1LCKV76mOWrMrQQ5kY2Je49w0kjA/lVp+Fn1c9tENdF0NwDyyR7CC3R+YFq14uKaiOphl8igLG0JonRguGqMjB3zse9YGcQ1jJWlkbGNhpn01O0E/gtfnLge92539aYkzdSvtIt1JR1DqiKQ1Ye4MZnzA12ncnnk55eC0VnuVzlubKKN1PFC2kgbA3RnzgO859ZJ/dYByU9XpSZmOqqIiLiIiAiIg7DwH2NoPefUcicB9jaD3n1HItFeIcXV9y3mXLuIO0lz9sl+cqPUhxB2kuftkvzlR6zzy7Fe2BERFhERAREQXRNa6VjXflLgDjwU7cbDQxzVUVDWAPonP6dszs4aHhjSCG8yTy7lAtcWODmkhzTkEdyukq6ySSoe+pkJqRiYlx/EGc+d47qFLRbmG9V2CalEjqipp2NhOmQhxdofuA0gDOTpPqWR/D08T3tkqqdgZr1OJdgaWtcf8AT4PCj33G5SF5fWzO6RgY/Lz5wHIHxVZLnc5GBjq+dzQ3RgyE+bgDH8AD9lOJV/tI9WqoOZmeDQ8NIkBJblxAAyBucuGfBOrNWJOiM9P0vRGQxBxLsai3ljc5B5eCjW3C5McHNrZg4N0gh/dkH/kD+FQV1xbpxWTDSzQMPOzc5wmD+2xRWCe4UrqmN7Gsa9rTr1DOXBuRtjYuC3oOG3Nr4IqioiNM97GvkjLu+QswPNznLT3YUVBcLjTUvk0FbNHFq1CNryG5yDnH6gfwqx3S6xv1x3CoY7BGWyEHBdqP+d/1TrKJi/wlLTa7bVMr5a6WSKKkmjaXNeBhrnEEnY5IAVjuHZDLG2KrgcyVsbmE6sgSHEedtif8YKiW1FW2Ooj8ofoqDmVods85zv4rIK+4Ne17ayYObGIwdZ2aOQ/QYGPBRj9T/aWPC07nwsiqYdUgiaQ/IxLJqw3Yf+J35KlTw26Ino6uN/RwRSzAtILA9urPLkOX7jxUUy43ONgYyvna1rBGAJCMNHIf5Kr/AHCr8lkifK975I2w9I55JEYIIZjwyAmJ+0f2ko+GKuZgdFNTyYa17wCQWNdGZATkf7Wnl4LXr7LNQUoqXTwTRdJo1Qv1jv5nkOXLmsNVea6oqKaWOWSA00TY49Dz5uGhuf3A3WtNU1lREIpqmSRgdqAc7bO/3P8AJU4TE3+VqqqNGBhVR6iIiAiIgIiIOw8B9jaD3n1HInAfY2g959RyLRXiHF1fct5ly7iDtJc/bJfnKj1IcQdpLn7ZL85Ues88uxXtgRERYREQEREBERAVFVEBERAVFVEBERAREQUVURAREQEREBERAREQdh4D7G0HvPqOROA+xtB7z6jkWivEOLq+5bzLl3EHaS5+2S/OVHqQ4g7SXP2yX5yo9Z55divbAiIiwiIgIiICIiAiIgIqKqAiIQmDIioqphGREVESqiIgIiICIiAiIgIiIOw8B9jaD3n1HInAfY2g959RyLRXiHF1fct5ly7iDtJc/bJfnKj1IcQdpLn7ZL85Ues88uxXtgRERYREQEREBEVFIqgBPIZWSOEndy2GwH/S1VmRq6HY/KU0OHMEKQZSyHfSrxTvzjSVG/BtRZ2OEypSena+PBbv3FRs0EkXcXDxHcrVvEvO0TDGSqta552GVt0VAahvSPy1nd61nlpBDhrGnB/5UTeI6FYmerSMZI5Kx0L9sBSbKOUtGW4/VWy0r28t/wBFEXemIRhBHMKi2pYi0ec0rXLMclbIoip3qqkERFAIiICIiDsPAfY2g959RyJwH2NoPefUci0V4hxdX3LeZcu4g7SXP2yX5yo9SHEHaS5+2S/OVHrPPLsV7YEREWEREBERBRZYWZ3WLmVuRR5IAUSQzQQF/PkpCGn5bKtPDsBhSVPTY3KpyibYYo6UuAWwyiOOWVilvlrpC1pm6Uk4Ii87CkbRdbfdZDFA8iRozoeMEjxCmaPGdSGlNbWyswW4PiFET0UsEpa8cuR7ivevoctHmrBLbWSsLHx5HrXjaJjhaNV42HXjBb5viphtIwR5a0EHvWSttzqKPWGeZyBWC11obUeTzfkJw0+BVM9XpM5jMLXUbz3YC1pqMgKfuMlNQUjqidwawD9z+nivLTcUUj86KaX9yAtFaTPWHj6jFPBsQ4KPngDRsp0OjrqYTQnzT49xUfPFjIUz0e1Zyh5I8brGtuVvMLVxg4KtEpkREUgiIgIiIOw8B9jaD3n1HInAfY2g959RyLRXiHF1fct5ly7iDtJc/bJfnKj1IcQdpLn7ZL85Ues88uxXtgRERYREQFRVVO9CV0bcyAFSdHHqk/RR8OA8bc1K29uZ/DZUuRPRL0sW/JY+IJ5KSjiiY7T05LXbd2Fv0ke6rxFSdNZD0cYklbI0sHePHH7KKTEcvC8z8NPhXhuhrKF9ZVwiUyOIYC4jSBseXrUFd4o7RxHK2ik0the18RBzjYHH8qdsz6yiojSmY6HHOjHLPNbg4OmvseoEU/8Atn05P6Y7wq+vG/E8PK+niuXqOF7vSX6hiIljFWGZlh5EHvIHgp2S35bkN3C4bXx3ngziDomVL4amHeOVnJ7T34PMHwK6l/T7jxnEWq23Z0UdwbvE5oDRM31D/cFonTzGYZJvMJapomujMT2BzXDcOGcrxt44e/t2JmajHI7kf9K6vJQRSNy4YPcoy5W9jqZ7HgODgAM7rHq6cw99PX6uOVdomu0sUAl0SZwxzycYVl74PNro21MU5ma3Al1DGPWF6C+001ne6tLtMTDkPxnH6qBu/GtPc7W6jjppWOcW5kcRg4OTt+yv/mteenw9dTZyx2CRrWyUxaRnzmnH8rPVRecdlj4VhkkfPLjzNIaCfHmpGtZpduvXU5emnPR5qoaGSEBaEh/EKk65uJtu9RcpxKQlHtaVFVWgq5WlMCIiAiIg7DwH2NoPefUcicB9jaD3n1HItFeIcXV9y3mXLuIO0lz9sl+cqPUhxB2kuftkvzlR6zzy7Fe2BERFhERAQcwqJsO9TCJbEZaHDbG6kqYkPDx3bqJZJgcsrcpKg56MjuyCqXjoiLfD1sM8MUfSOeAAPFa5qZKnzw4uBPmjwURHFJM8Na3U5x2AXsLFbGUbBI8F0p55OwWS+cYhMzEdV1ktEj5emqYiGjkDtk/Ze3oKGUt1429ZWvbYDIQXg7L0DpYKOnMs0jY42DLnOOAAraejmcy5+rqTLUrLBbblSuhrqOGoDmluqSMOLc88HmP2XzVU0clHdpqVz3NfTSuZqBwQWnGxXVuNv6nUlRQGg4frXiR7yyaYMxhn/i71nv8ABeG4Y4QruJ7y2GIuip2Ameq0agwY28MknuXS042wxzOXTuA/6gMvcbLVdZQ24jaJ+MCcY/gO/wCV7GsjaKV73kANGouJ2A71898SWG6cIXzoelkHRkPgqo2lod4EHuPqWW7/ANQOIb5borbV1mmJrcSGNugzf/URzUXpFkxOHoeOuKKS5wOtFucyWJxBmn7hg5Ab48huvPcH8MS3G6MqKin6S3w5L3OHmvONgPHfn+i3OBeEqziCubO+N7LdE78WXudjfQP19XJdTq42U0XRxtbHGwYDQMAKmI064h7U/qcvPTU0ELcRRMja3kGNAA/hefrsF7j3BTtfP0gLWt0t/wCV5W81Oj8Frtz+bHcstrZlvoiKk9LKSOXcoqUAyOPrW1USaG7czyWiSc5K9aR8vS0/C7vVytByrlaVoERESIiIOw8B9jaD3n1HInAfY2g959RyLRXiHF1fct5ly7iDtJc/bJfnKj1IcQdpLn7ZL85Ues88uxXtgRERYREQUVNsq5WkKYVtwvHLAW7Tw6N3Hzj/AIWnCAZAD+qlKINlqWtdy5qmpPwisRynLPTFmmU/m7v0XsLfHgNL+fgvP0IGR6lLvuMFupnVVS/TFGMnvJ9Q9a8aVzLz1JenbX01topKyrlbFBC3U9xK5Vx3/UM8TRw01JHNTUUZy+N7hmR3cTjw37+9RHE3EddfqtzOkkbRNd+FAOWO4u8Spbg7gVt3MdddtcdJqyyIbGXfv8B/ytkbaR1c639S8VKXiMSaSGu2a7GxXRf6af1AobDQGz3Vro4DI6RlS0F2nONiAM/uul1fDFrvdoZba2mHkceOiYw6THjkWkclyjjf+mk/DNG+6W+odVUbDiQOGHxZOx22I3XpFotDymMLuP8A+pUXEUf9ooIGi3iRsnlEgIe4jPd3Df8AXZQ/CHC7+KbsIC/oqWEa55QO7uA9ZXm6OlZLUxmqMjKfWOkLAC7TnfAPfhfS9vp6GmtFMygEYpBE3oizkW42OyWtthNYyUlPSWW2Q2+iZop4W6WNznG/j3qFus5kkzuGdwW7XSDBOeS8he7xoY+GE5d3u8Fh1NWGzSpmejWulc2PU2Mhz/V3LydWHB7nyP1ZOclbcZkll0jJJVlbC+LGrGD3heUTOctsViOjzUry+Qv/AI9StOSt+eGNry4AesLUkaM+byWys5h5zWYla1Xq0K5Je1eBERQkREQdh4D7G0HvPqOROA+xtB7z6jkWivEOLq+5bzLl3EHaS5+2S/OVHqQ4g7SXP2yX5yo9Z55divbAiIiwiIgK0q5UKQiV0G8v7KXtwa2UuzvjZREOBJn1KToXgPIVLkcPVUTxpG68xxNdZqq5OpnHEMBw1o8fE+tTVHOGtwDuvJ3rW27VGsYLnlw2xkFX0uWbWzhM0HDVU4RVlW0MpiA8BpBLwdxnwC97b7rE1jInPDNIAaCcD9l52h4rszrSyOWQxujiDTDpOo4GMDuP8qLgukVxqHiPUwM/K13PGeay69dS05+ClaTXHy7LbLg0t6N7tsbHKkg6mraZ8cjWyxPBa9rhkEd4K5dZuIRC7yed3mD8rz3eor00dz0NBZJs7wKjS1JjpLwvpdXgOPOCX8PzmstkUs1ukBJwM9Ac8jju8Cf/AOw3DPGlw4cmDNb6iid+anc44b62+BXYm1QqY3NcWuaRhwcMgjwwuV8W8Ef2zpK+2OdLTZLnxHnEPEeI/wArbFovGJeGyYl6K6cTGuaPJnFsLhn1kf8A2UPPX0sDA6oOS/kAMkrzNnrxFNHHWOPk2dz3tCkOKLtbqtlM2gIkewEOcGkADuG/7rLH+b+uvDdGrEU6PSsko5qNslGAY/HGDn1qNrQJIy0/stLhueUW+UyRlrXPBY7/AHbYWaol3IXpasR0h66c5jMoeYAEtcP1Ue7Swlo7jspGo0mQu9ajpP8AuO/VWovaFBzVyoAqq0pgRERIiIg7DwH2NoPefUcicB9jaD3n1HItFeIcXV9y3mXLuIO0lz9sl+cqPUhxB2kuftkvzlR6zzy7Fe2BERFhERAVFVEBh0vytqB5bICOXetQrLE/DVEwQnaaTDgVfX26G5xjU7o5G/lkxnbwKjKeqwQD+xUjFUHxVY6K2rloO4Xqg/8ABmikb4klpU1aeHKahLpamXppCMDTlob91SKpI71sCqzuTgBTa8zGHl6cROYYJ6Z1MSc6mHk4BbVtu4ph0crvMzsfBatTcmGF0bDqJ25bBRD3u3zzKy7er0mMx1e9iuZDg5jxjv8AWsklc2Zjo3Yc14w4HvC8fb7i6NrGS/lGwPqUg6rH5mOH6gr0rMw89jSuXCtJJK59LOadjv8A49OoD9N9lF03CcuXOqapgaDhuhuS4fvyU6+scWkErAasgYPJe0ak8IjSqPMdPGIYwGsYMNAWhNKACSVWeoBJOQo6on17A7KHvEYY5ZNTic961XbvJ9ave5WBWiMJlVERSCIiAiIg7DwH2NoPefUcicB9jaD3n1HItFeIcXV9y3mXLuIO0lz9sl+cqPUhxB2kuftkvzlR6zzy7Fe2BERFhERAREQFTkchVRSL2vytmOct5FaXLkmtw5FVwZSXlkgbsd/FVZUyPGHPJUcZ3Y5BWOmkI2dp/RRtlWbQk31cUTsOeM45LQnuD3S5iOlo9XNa3PfOSqEK8UiHla0ylIK8SsDXHS/ljxWXp3MOWuIUOFkEsgH5yqzpx8LVt9pXy6XOC7P7K11Y/wBSjenf6lUyOKbHpuhsvmc7mVhdJvsVZqLkwpwnIqoikERFAIiICIiDsPAfY2g959RyJwH2NoPefUci0V4hxdX3LeZcu4g7SXP2yX5yo9SHEHaS5+2S/OVHrPPLsV7YEREWEREBERAREQFTCqiC3CppV6JlGIWaQFTTur0U5RthZo9arpCvRMm2FmlXAKqKMpiFFVERIiIgIiICIiAiIg7DwH2NoPefUcicB9jaD3n1HItFeIcXV9y3mXLuIO0lz9sl+cqPUhxB2kuftkvzlR6zzy7Fe2BERFhERAREQEREBERAREQEREBERAREQEREBERAREQEREBERB2HgPsbQe8+o5E4D7G0HvPqORaK8Q4ur7lvMuXcQdpLn7ZL85UepDiDtJc/bJfnKj1nnl2K9sCIiLCIiAiIgIiICIiAiIgIiICIiAiIgIiICIiAiIgIiICIiDsPAfY2g959RyJwH2NoPefUci0V4hxdX3LeZcu4g7SXP2yX5yo9SHEHaO5+2TfOVHrPPLsV7YEREWEREBERAREQEREBEW5bKFtdLM1+sNiiMnmcycgAcjzJA5ITOGminGcNvNG2Vz3Mkechp7mnQG925zI3/Kozht3lLA6fVCXEktaQ7QDjPhvv/CjKu+EGqqWZZOmtdPVRTgTTNe7onZy7GvGnA5+Yf5Ci5o+hnkhLmuMbi0lvI4OEymLRK1ERSkREQEREBERAREQEREHYeA+xtB7z6jkTgPsbQe8+o5ForxDi6vuW8y5bxB2kuntkvzlaCkOIO0lz9sl+cqPWeeXYr2wIiIsIiICkW2WodQ0lUXYFVUdC1mk6hkDB/Q7/AMKOBwQfA8lu/wB7rWZ0dGB07ZwC3Ia5uwxnuwTsoVtnHRdPZ543gQ5kY4uLXkBrXMDtIdknvIOyxyWqrZqxG7zIhJJqw3SC3V477YKsdd659GaR3ROhMbWaTGNtJcQR68ud/KyS324ywyRExhsoIcBGBsQ0EDw2Y1TiVItZdHaJ5rdFWQnW6R8gEQG4bG0Oc7Phgqhs1yHSh1I8OhdpeCQCDkDH8kBUivVTSU9PHTNa0wxvYS4B2S85cfVsAP2WWTii7zf9x0LvxBIcxDciQyb/APsUxJmy19iucYbrpXec4tGHNO4AJ5HuB3R9mucGNVO6PVnfWBydpPfyyMLDT3i4QOa5j2nSJRgt59J+Y/qfH1JHeLhHgamFohEIBYCAA/WP31bpiU5t9LIrXXVFRJTRxvMkbi17S4DSR3bn1H+FkNjuYYxxp5NLx5pyOWnVnnsMbq2mu1fSifRI0uncXvc9oJJLXNJz+j3LM3iO6tZpD49OktwYwcAta3H8ManVWYn6ZDaqmguFVEyowLe0Oll0g9GSQMAb76jhazbXM8yS0pNRC3H4hGnOSByJ8XAIy713ldZUSGOQ1uenY5vmvydXIctxnZI7xWwwNhjEQa1wIHRjudrH+U6nXnC6rtstDTvfUno5mT9EYtj3ZJyD3bbetVrbZPQ0VJVTEaarVpbg5bjHP9nA/utZ1dVSMa2XRIGzOmOpv5nOxnPjyCzS3arkpPJntifGHveNbMlrngAkE8uQ/hMStmzZprM6e2eXuqGxMxJ+dmw0Acz3ElwA9ashs9U9zulY6Jojc8OOCDhgcBz7w5u/rWFt3rGUbaVgj6JsT4i0szqa45OfXkAg92FkfxDcnjDuhLdLm6eiGMHT/wDg3+FGJRM3Xf2SvIDWwPdMHOa6PA2AcG5zn/ccLDLba2CB80kDmxxkBzsjbJIB/TIIzy2SO9XKNzXiRpc05yWgl34nSb+PnLHPcq2opW0z3NEYDQdLcF2nOnP6ZKnEkTdiRWtBA3VyPUREQEREHYeA+xtB7z6jkTgPsbQe8+o5ForxDi6vuW8y5dxB2kuftkvzlR6kOIO0lz9sl+cqPWeeXYr2wIiIsIiICIiCiqiIKKqIgIiICIiAiIgKiqiAqKqICIiAiIgIiICIiDsPAfY2g959RyJwH2NoPefUci0V4hxdX3LeZcu4g7SXP2yX5yo9d0ksdomkdLLaqJ73kuc51OwlxPMk4VvV+yeh6D4Zn2XlNXRrrdI6OGou5dX7J6HoPhmfZOr9k9D0HwzPso2ret+OGou5dX7J6HoPhmfZOr9k9D0HwzPsm09b8cNRdy6v2T0PQfDM+ydX7J6HoPhmfZNp6344ai7l1fsnoeg+GZ9k6v2T0PQfDM+ybT1vxw1F3Lq/ZPQ9B8Mz7J1fsnoeg+GZ9k2nrfjhqLuXV+yeh6D4Zn2Tq/ZPQ9B8Mz7JtPW/HDUXcur9k9D0HwzPsnV+yeh6D4Zn2Taet+OGou5dX7J6HoPhmfZOr9k9D0HwzPsm09b8cNRdy6v2T0PQfDM+ydX7J6HoPhmfZNp6344ai7l1fsnoeg+GZ9k6v2T0PQfDM+ybT1vxw1F3Lq/ZPQ9B8Mz7J1fsnoeg+GZ9k2nrfjhqLuXV+yeh6D4Zn2Tq/ZPQ9B8Mz7JtPW/HDUXcur9k9D0HwzPsnV+yeh6D4Zn2Taet+OGou5dX7J6HoPhmfZOr9k9D0HwzPsm09b8R3AfY2g959RyKdgp4KWFsFNDHDE3OlkbQ1o3zsAi9o4cvUnN5l//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3258" name="AutoShape 10" descr="data:image/jpeg;base64,/9j/4AAQSkZJRgABAQAAAQABAAD/2wBDAAoHBwgHBgoICAgLCgoLDhgQDg0NDh0VFhEYIx8lJCIfIiEmKzcvJik0KSEiMEExNDk7Pj4+JS5ESUM8SDc9Pjv/2wBDAQoLCw4NDhwQEBw7KCIoOzs7Ozs7Ozs7Ozs7Ozs7Ozs7Ozs7Ozs7Ozs7Ozs7Ozs7Ozs7Ozs7Ozs7Ozs7Ozs7Ozv/wAARCAFaAPMDASIAAhEBAxEB/8QAHAABAAEFAQEAAAAAAAAAAAAAAAUBAgMEBwYI/8QAQhAAAQMDAgIFCgUDAwQBBQAAAQACAwQFERIhBjETFjZBURQiVWF0g5Sys9EjMnGBkQcVoUJSsSQzYoJDcsHS4fH/xAAZAQEAAwEBAAAAAAAAAAAAAAAAAQIEBQP/xAAlEQEAAgEDAwUBAQEAAAAAAAAAAQIRAxIxITJxEzNBUWEiBCP/2gAMAwEAAhEDEQA/APL3y+XeG/3GKK61rGMqpWta2oeA0BxwAMrR6wXv0xX/ABL/ALpxB2kuftkvzlR6yzM5dyta7Y6JDrBe/TFf8S/7p1gvfpiv+Jf91HoozKdtfpIdYL36Yr/iX/dOsF79MV/xL/uo9EzJtr9JDrBe/TFf8S/7p1gvfpiv+Jf91HomZNtfpIdYL36Yr/iX/dOsF79MV/xL/uo9EzJtr9JDrBe/TFf8S/7p1gvfpiv+Jf8AdR6JmTbX6SHWC9+mK/4l/wB06wXv0xX/ABL/ALqPRMyba/SQ6wXv0xX/ABL/ALp1gvfpiv8AiX/dR6JmTbX6SHWC9+mK/wCJf906wXv0xX/Ev+6j0TMm2v0kOsF79MV/xL/unWC9+mK/4l/3UeiZk21+kh1gvfpiv+Jf906wXv0xX/Ev+6j0TMm2v0kOsF79MV/xL/unWC9+mK/4l/3UeiZk21+kh1gvfpiv+Jf906wXv0xX/Ev+6j0TMm2v0kOsF79MV/xL/unWC9+mK/4l/wB1HomZNtfpIdYL36Yr/iX/AHTrBe/TFf8AEv8Auo9EzJtr9Oy8F1E9VwnRT1M0k0ruk1PkcXOP4jhuSix8B9jaD3n1HItEcONq99vLl3EHaS5+2S/OVHqQ4g7SXP2yX5yo9Z55dmvbAiKiLKoqKqAiIgIiICIiAiKiCqKiqgIiICKuh/R9JodozjVg4z+qogIgBOwGf0VEFUREBERARVLHhgeWODTycRsVRAREQdh4D7G0HvPqOROA+xtB7z6jkWivEOLq+5bzLl3EHaS5+2S/OVHqQ4g7SXP2yX5yo9Z55divbAiIiz2FxuE9s4UsUcN0npql0L5msY1xMuXeaCQeW2P3WjQWGluMVsqJqqbpbjLMZAGtGlrBlxHqG+58OS0JuJ7nI6BxZSOdTsEcLjSRkxtHINONsZWsy9XKJkbYpWt6OndTMxG3zY3ZLgNuZyd+e6iInDwxdLR8NQTstQirHB1bFLPK5zRpZGzm4Dn3O5+rkqU1ms9Q2qf/AHCVrKSkbNMWhrw1xfp06tgdiOXf3qNi4hu0MlK9szCKSE08bHRNLejOctIxh2cnmtf+5VroauFz2BlWW9K1kbWjDTkAADYA9wwmJP8AonRYbb0MdU6pqPI5oJZ2TYaAwNJDWO2wXOI5Dlkc1hnstDQ0zfLqt8dTLDHLFGzDjl52aW8/y75yN9ldU3K0RWWptjOjnpMdJRs6NwnilON3OIxjnkAkcsKMl4guVVJSTPfEX0ujS/oWanaMadRxl2MDmkRKsTeU1X8L0sAq2U1TNJNFWRUkIcBpc935gSO8erxC1m2OkmvMlohqpOmp5JBPO4DRoYCXOA7txgZKjzfbt0XRNqdLfKvKzhjcmXY5zjPdy5K/rHdTdTci6ASua4PDadgY/V+bU3GDnvymJWj1GK5RUVPLEyknMuYg6Xzg4Mfk7AgAHbH/AO1JWynipuF7letIdUwzRwQkjPR6ty7HjgYB7lHTXeaS2SUnRsa6abpZntaG6sfkaAAA1o3OPE+pLdd662RTMpnxmOdobLDNG2SN+OWWuBCTC39TVuUs1w4ma5ldVufDQwyVL5n+c8MAHmgn14A/VblHw3RVctv/AOonjZV0UtU5p0kxhmrmdtjp8FEwX64wVMk7DC3pIjC6IQtERYebdAGFibd7kJp5enw6eA07sNAAjP8ApaMYaNu5ThXF/hORcO23yamlmrKjMlDLWPDGDZrSQD6gSB4ndUoOHbfVm2CSrqGmsp5Z3+a0aGs1ed+nm/vnuUMy93RhlLZ2t6WmbSu/DbtE3GANtuQ3G63eIr/5RNFSWxwZSQ0sVOJGx6HyNDRqBPPBdnZRtlWZ1EhT2+pr7DZbSKjQK2aarcXHIjjaNOcf+rytWhtNqrrrTW6OrnM1REf+2WvbHL5xAJA3GAM45Z57KPh4gu1O6idHO3FFE6KFro2loYc5BGPOzk81bDfLlBKZInxxOErZQY4Wt0lvIDA2b6uSYTi6Rt8dLDRXO4UdZVROpKfoydDQHvedOPUCM7c8A7rdbbbXVy8PWYxywz1cYkkmYGlx6Rxxq27mjIXn3Xm5PgrYHStEdc8STBsbW5IzjGBsNzsMLZpr3cJLnR1c1fHTyUMQbA8wAtGkYAIaN9tskFMExfkuFshobVT1RkkMtTPI2JhGxiYcav3P/CwWygNxmlBeY4YIXTSvAyQ1vh6ySB+626riV5rDLTx5LKTyaF7wPNzu9+PEkux4Z9S0Lfc6y2tqPJJBGZ4jE/zQctJB7+RyBumJwvWbTCeZw1Ruu1LRSTVEPS0Bq5Q4tcY/Nc7BOB3Ad3esR4cpXeSdHVyaXUL62pc5g8xgJA0j142z4hRct/u88j3yVDSX03kpPRtz0e23L1DfmrhxFeWu1CpaP+l8kx0TcdHtty57DfmmJU/6N/iqbya0WO3DpAWU7pyyR+ot1uOBnA7goEclfXV9dc3wOrJRJ0EbYmeaBho5cuf7qxTjEPSkTHKqIiPR2HgPsbQe8+o5E4D7G0HvPqORaK8Q4ur7lvMuXcQdpLn7ZL85UepDiDtJc/bJfnKj1nnl2K9sCIiLCIiAqFVVDuEHpjax/Z2Vltp6Cvp20ZdVgvBmjeQckg7gNOMY2wN1Gv4fmprVJWVMzIXsZG9sLgcvD+QB/wB2N8eCxT3jeZ1JRR0s1REYpZI3OOWnGQAeWcetLlfZblW09XNRwtkjEerBcQ/QAOROADgZwoxLw/qJejqrfam3CvkqehhjtNFFG5rYtnTuAGpwAwfOJ278KKpOH7pdL9Sx11HLRRV820hg6NuMZOkcuQ5Ky83PXbKlr2xNq7nVNqZhC/U1rACWgnJ3JeTjuwo2iulxo6ymrYqqQzU7tTDI4uA/YpEThFdybtZo7lxhHaG2+HyGaR0IaG+c1oB8/Vz1bZ8PUtOKwiShkrXXCnZC2eSBmckuc0ZAHrORj9fUtdl6NLVVFTQ0bKWona5rpQ8u0h35tAPLO47+aUswucVvtFRLHR00EkjjLndznb5JO2fNAHcmDNo6tufht8FPUF1ZGammmZBJAGOOZHDZrT3nYg8kn4cfBQ9O6si1iq8kfHpOGyczh3eB34/ytu6XiGL+1XRo03ClnAfSuqOlZIGgYkJHInkfFR0vE9TK2njdRU5ZT1ZqmtGrBJIOOfLbnz3KYk33lsXHhl9sirJJa+AmlqW0+ncanEE59WAP1WSvs0Dr0bbJW0VLLTQxxh0UT9Mj9OTnGTkd5IUdNf6mogbHNSxSny11ZI92cyPOMg78tsfyr2X8G4VdXPaqWY1ji6QOdIMAnJAId4piTN11FZDWzkMqozTidtO2drHO6SR3INbzP+Nlu0dmt0UV7dXVjHeQfgxva12OkLsB23MbOwFqUfFMtAYhTW6nYyCsNVG3ztsgDTz5Ybz5rU/vUzrdW0bqODFXOJ3P87LSARgb+sndMSmZvKSdZKiWit1LCKV76mOWrMrQQ5kY2Je49w0kjA/lVp+Fn1c9tENdF0NwDyyR7CC3R+YFq14uKaiOphl8igLG0JonRguGqMjB3zse9YGcQ1jJWlkbGNhpn01O0E/gtfnLge92539aYkzdSvtIt1JR1DqiKQ1Ye4MZnzA12ncnnk55eC0VnuVzlubKKN1PFC2kgbA3RnzgO859ZJ/dYByU9XpSZmOqqIiLiIiAiIg7DwH2NoPefUcicB9jaD3n1HItFeIcXV9y3mXLuIO0lz9sl+cqPUhxB2kuftkvzlR6zzy7Fe2BERFhERAREQXRNa6VjXflLgDjwU7cbDQxzVUVDWAPonP6dszs4aHhjSCG8yTy7lAtcWODmkhzTkEdyukq6ySSoe+pkJqRiYlx/EGc+d47qFLRbmG9V2CalEjqipp2NhOmQhxdofuA0gDOTpPqWR/D08T3tkqqdgZr1OJdgaWtcf8AT4PCj33G5SF5fWzO6RgY/Lz5wHIHxVZLnc5GBjq+dzQ3RgyE+bgDH8AD9lOJV/tI9WqoOZmeDQ8NIkBJblxAAyBucuGfBOrNWJOiM9P0vRGQxBxLsai3ljc5B5eCjW3C5McHNrZg4N0gh/dkH/kD+FQV1xbpxWTDSzQMPOzc5wmD+2xRWCe4UrqmN7Gsa9rTr1DOXBuRtjYuC3oOG3Nr4IqioiNM97GvkjLu+QswPNznLT3YUVBcLjTUvk0FbNHFq1CNryG5yDnH6gfwqx3S6xv1x3CoY7BGWyEHBdqP+d/1TrKJi/wlLTa7bVMr5a6WSKKkmjaXNeBhrnEEnY5IAVjuHZDLG2KrgcyVsbmE6sgSHEedtif8YKiW1FW2Ooj8ofoqDmVods85zv4rIK+4Ne17ayYObGIwdZ2aOQ/QYGPBRj9T/aWPC07nwsiqYdUgiaQ/IxLJqw3Yf+J35KlTw26Ino6uN/RwRSzAtILA9urPLkOX7jxUUy43ONgYyvna1rBGAJCMNHIf5Kr/AHCr8lkifK975I2w9I55JEYIIZjwyAmJ+0f2ko+GKuZgdFNTyYa17wCQWNdGZATkf7Wnl4LXr7LNQUoqXTwTRdJo1Qv1jv5nkOXLmsNVea6oqKaWOWSA00TY49Dz5uGhuf3A3WtNU1lREIpqmSRgdqAc7bO/3P8AJU4TE3+VqqqNGBhVR6iIiAiIgIiIOw8B9jaD3n1HInAfY2g959RyLRXiHF1fct5ly7iDtJc/bJfnKj1IcQdpLn7ZL85Ues88uxXtgRERYREQEREBERAVFVEBERAVFVEBERAREQUVURAREQEREBERAREQdh4D7G0HvPqOROA+xtB7z6jkWivEOLq+5bzLl3EHaS5+2S/OVHqQ4g7SXP2yX5yo9Z55divbAiIiwiIgIiICIiAiIgIqKqAiIQmDIioqphGREVESqiIgIiICIiAiIgIiIOw8B9jaD3n1HInAfY2g959RyLRXiHF1fct5ly7iDtJc/bJfnKj1IcQdpLn7ZL85Ues88uxXtgRERYREQEREBEVFIqgBPIZWSOEndy2GwH/S1VmRq6HY/KU0OHMEKQZSyHfSrxTvzjSVG/BtRZ2OEypSena+PBbv3FRs0EkXcXDxHcrVvEvO0TDGSqta552GVt0VAahvSPy1nd61nlpBDhrGnB/5UTeI6FYmerSMZI5Kx0L9sBSbKOUtGW4/VWy0r28t/wBFEXemIRhBHMKi2pYi0ec0rXLMclbIoip3qqkERFAIiICIiDsPAfY2g959RyJwH2NoPefUci0V4hxdX3LeZcu4g7SXP2yX5yo9SHEHaS5+2S/OVHrPPLsV7YEREWEREBERBRZYWZ3WLmVuRR5IAUSQzQQF/PkpCGn5bKtPDsBhSVPTY3KpyibYYo6UuAWwyiOOWVilvlrpC1pm6Uk4Ii87CkbRdbfdZDFA8iRozoeMEjxCmaPGdSGlNbWyswW4PiFET0UsEpa8cuR7ivevoctHmrBLbWSsLHx5HrXjaJjhaNV42HXjBb5viphtIwR5a0EHvWSttzqKPWGeZyBWC11obUeTzfkJw0+BVM9XpM5jMLXUbz3YC1pqMgKfuMlNQUjqidwawD9z+nivLTcUUj86KaX9yAtFaTPWHj6jFPBsQ4KPngDRsp0OjrqYTQnzT49xUfPFjIUz0e1Zyh5I8brGtuVvMLVxg4KtEpkREUgiIgIiIOw8B9jaD3n1HInAfY2g959RyLRXiHF1fct5ly7iDtJc/bJfnKj1IcQdpLn7ZL85Ues88uxXtgRERYREQFRVVO9CV0bcyAFSdHHqk/RR8OA8bc1K29uZ/DZUuRPRL0sW/JY+IJ5KSjiiY7T05LXbd2Fv0ke6rxFSdNZD0cYklbI0sHePHH7KKTEcvC8z8NPhXhuhrKF9ZVwiUyOIYC4jSBseXrUFd4o7RxHK2ik0the18RBzjYHH8qdsz6yiojSmY6HHOjHLPNbg4OmvseoEU/8Atn05P6Y7wq+vG/E8PK+niuXqOF7vSX6hiIljFWGZlh5EHvIHgp2S35bkN3C4bXx3ngziDomVL4amHeOVnJ7T34PMHwK6l/T7jxnEWq23Z0UdwbvE5oDRM31D/cFonTzGYZJvMJapomujMT2BzXDcOGcrxt44e/t2JmajHI7kf9K6vJQRSNy4YPcoy5W9jqZ7HgODgAM7rHq6cw99PX6uOVdomu0sUAl0SZwxzycYVl74PNro21MU5ma3Al1DGPWF6C+001ne6tLtMTDkPxnH6qBu/GtPc7W6jjppWOcW5kcRg4OTt+yv/mteenw9dTZyx2CRrWyUxaRnzmnH8rPVRecdlj4VhkkfPLjzNIaCfHmpGtZpduvXU5emnPR5qoaGSEBaEh/EKk65uJtu9RcpxKQlHtaVFVWgq5WlMCIiAiIg7DwH2NoPefUcicB9jaD3n1HItFeIcXV9y3mXLuIO0lz9sl+cqPUhxB2kuftkvzlR6zzy7Fe2BERFhERAQcwqJsO9TCJbEZaHDbG6kqYkPDx3bqJZJgcsrcpKg56MjuyCqXjoiLfD1sM8MUfSOeAAPFa5qZKnzw4uBPmjwURHFJM8Na3U5x2AXsLFbGUbBI8F0p55OwWS+cYhMzEdV1ktEj5emqYiGjkDtk/Ze3oKGUt1429ZWvbYDIQXg7L0DpYKOnMs0jY42DLnOOAAraejmcy5+rqTLUrLBbblSuhrqOGoDmluqSMOLc88HmP2XzVU0clHdpqVz3NfTSuZqBwQWnGxXVuNv6nUlRQGg4frXiR7yyaYMxhn/i71nv8ABeG4Y4QruJ7y2GIuip2Ameq0agwY28MknuXS042wxzOXTuA/6gMvcbLVdZQ24jaJ+MCcY/gO/wCV7GsjaKV73kANGouJ2A71898SWG6cIXzoelkHRkPgqo2lod4EHuPqWW7/ANQOIb5borbV1mmJrcSGNugzf/URzUXpFkxOHoeOuKKS5wOtFucyWJxBmn7hg5Ab48huvPcH8MS3G6MqKin6S3w5L3OHmvONgPHfn+i3OBeEqziCubO+N7LdE78WXudjfQP19XJdTq42U0XRxtbHGwYDQMAKmI064h7U/qcvPTU0ELcRRMja3kGNAA/hefrsF7j3BTtfP0gLWt0t/wCV5W81Oj8Frtz+bHcstrZlvoiKk9LKSOXcoqUAyOPrW1USaG7czyWiSc5K9aR8vS0/C7vVytByrlaVoERESIiIOw8B9jaD3n1HInAfY2g959RyLRXiHF1fct5ly7iDtJc/bJfnKj1IcQdpLn7ZL85Ues88uxXtgRERYREQUVNsq5WkKYVtwvHLAW7Tw6N3Hzj/AIWnCAZAD+qlKINlqWtdy5qmpPwisRynLPTFmmU/m7v0XsLfHgNL+fgvP0IGR6lLvuMFupnVVS/TFGMnvJ9Q9a8aVzLz1JenbX01topKyrlbFBC3U9xK5Vx3/UM8TRw01JHNTUUZy+N7hmR3cTjw37+9RHE3EddfqtzOkkbRNd+FAOWO4u8Spbg7gVt3MdddtcdJqyyIbGXfv8B/ytkbaR1c639S8VKXiMSaSGu2a7GxXRf6af1AobDQGz3Vro4DI6RlS0F2nONiAM/uul1fDFrvdoZba2mHkceOiYw6THjkWkclyjjf+mk/DNG+6W+odVUbDiQOGHxZOx22I3XpFotDymMLuP8A+pUXEUf9ooIGi3iRsnlEgIe4jPd3Df8AXZQ/CHC7+KbsIC/oqWEa55QO7uA9ZXm6OlZLUxmqMjKfWOkLAC7TnfAPfhfS9vp6GmtFMygEYpBE3oizkW42OyWtthNYyUlPSWW2Q2+iZop4W6WNznG/j3qFus5kkzuGdwW7XSDBOeS8he7xoY+GE5d3u8Fh1NWGzSpmejWulc2PU2Mhz/V3LydWHB7nyP1ZOclbcZkll0jJJVlbC+LGrGD3heUTOctsViOjzUry+Qv/AI9StOSt+eGNry4AesLUkaM+byWys5h5zWYla1Xq0K5Je1eBERQkREQdh4D7G0HvPqOROA+xtB7z6jkWivEOLq+5bzLl3EHaS5+2S/OVHqQ4g7SXP2yX5yo9Z55divbAiIiwiIgK0q5UKQiV0G8v7KXtwa2UuzvjZREOBJn1KToXgPIVLkcPVUTxpG68xxNdZqq5OpnHEMBw1o8fE+tTVHOGtwDuvJ3rW27VGsYLnlw2xkFX0uWbWzhM0HDVU4RVlW0MpiA8BpBLwdxnwC97b7rE1jInPDNIAaCcD9l52h4rszrSyOWQxujiDTDpOo4GMDuP8qLgukVxqHiPUwM/K13PGeay69dS05+ClaTXHy7LbLg0t6N7tsbHKkg6mraZ8cjWyxPBa9rhkEd4K5dZuIRC7yed3mD8rz3eor00dz0NBZJs7wKjS1JjpLwvpdXgOPOCX8PzmstkUs1ukBJwM9Ac8jju8Cf/AOw3DPGlw4cmDNb6iid+anc44b62+BXYm1QqY3NcWuaRhwcMgjwwuV8W8Ef2zpK+2OdLTZLnxHnEPEeI/wArbFovGJeGyYl6K6cTGuaPJnFsLhn1kf8A2UPPX0sDA6oOS/kAMkrzNnrxFNHHWOPk2dz3tCkOKLtbqtlM2gIkewEOcGkADuG/7rLH+b+uvDdGrEU6PSsko5qNslGAY/HGDn1qNrQJIy0/stLhueUW+UyRlrXPBY7/AHbYWaol3IXpasR0h66c5jMoeYAEtcP1Ue7Swlo7jspGo0mQu9ajpP8AuO/VWovaFBzVyoAqq0pgRERIiIg7DwH2NoPefUcicB9jaD3n1HItFeIcXV9y3mXLuIO0lz9sl+cqPUhxB2kuftkvzlR6zzy7Fe2BERFhERAVFVEBh0vytqB5bICOXetQrLE/DVEwQnaaTDgVfX26G5xjU7o5G/lkxnbwKjKeqwQD+xUjFUHxVY6K2rloO4Xqg/8ABmikb4klpU1aeHKahLpamXppCMDTlob91SKpI71sCqzuTgBTa8zGHl6cROYYJ6Z1MSc6mHk4BbVtu4ph0crvMzsfBatTcmGF0bDqJ25bBRD3u3zzKy7er0mMx1e9iuZDg5jxjv8AWsklc2Zjo3Yc14w4HvC8fb7i6NrGS/lGwPqUg6rH5mOH6gr0rMw89jSuXCtJJK59LOadjv8A49OoD9N9lF03CcuXOqapgaDhuhuS4fvyU6+scWkErAasgYPJe0ak8IjSqPMdPGIYwGsYMNAWhNKACSVWeoBJOQo6on17A7KHvEYY5ZNTic961XbvJ9ave5WBWiMJlVERSCIiAiIg7DwH2NoPefUcicB9jaD3n1HItFeIcXV9y3mXLuIO0lz9sl+cqPUhxB2kuftkvzlR6zzy7Fe2BERFhERAREQFTkchVRSL2vytmOct5FaXLkmtw5FVwZSXlkgbsd/FVZUyPGHPJUcZ3Y5BWOmkI2dp/RRtlWbQk31cUTsOeM45LQnuD3S5iOlo9XNa3PfOSqEK8UiHla0ylIK8SsDXHS/ljxWXp3MOWuIUOFkEsgH5yqzpx8LVt9pXy6XOC7P7K11Y/wBSjenf6lUyOKbHpuhsvmc7mVhdJvsVZqLkwpwnIqoikERFAIiICIiDsPAfY2g959RyJwH2NoPefUci0V4hxdX3LeZcu4g7SXP2yX5yo9SHEHaS5+2S/OVHrPPLsV7YEREWEREBERAREQFTCqiC3CppV6JlGIWaQFTTur0U5RthZo9arpCvRMm2FmlXAKqKMpiFFVERIiIgIiICIiAiIg7DwH2NoPefUcicB9jaD3n1HItFeIcXV9y3mXLuIO0lz9sl+cqPUhxB2kuftkvzlR6zzy7Fe2BERFhERAREQEREBERAREQEREBERAREQEREBERAREQEREBERB2HgPsbQe8+o5E4D7G0HvPqORaK8Q4ur7lvMuXcQdpLn7ZL85UepDiDtJc/bJfnKj1nnl2K9sCIiLCIiAiIgIiICIiAiIgIiICIiAiIgIiICIiAiIgIiICIiDsPAfY2g959RyJwH2NoPefUci0V4hxdX3LeZcu4g7SXP2yX5yo9SHEHaO5+2TfOVHrPPLsV7YEREWEREBERAREQEREBEW5bKFtdLM1+sNiiMnmcycgAcjzJA5ITOGminGcNvNG2Vz3Mkechp7mnQG925zI3/Kozht3lLA6fVCXEktaQ7QDjPhvv/CjKu+EGqqWZZOmtdPVRTgTTNe7onZy7GvGnA5+Yf5Ci5o+hnkhLmuMbi0lvI4OEymLRK1ERSkREQEREBERAREQEREHYeA+xtB7z6jkTgPsbQe8+o5ForxDi6vuW8y5bxB2kuntkvzlaCkOIO0lz9sl+cqPWeeXYr2wIiIsIiICkW2WodQ0lUXYFVUdC1mk6hkDB/Q7/AMKOBwQfA8lu/wB7rWZ0dGB07ZwC3Ia5uwxnuwTsoVtnHRdPZ543gQ5kY4uLXkBrXMDtIdknvIOyxyWqrZqxG7zIhJJqw3SC3V477YKsdd659GaR3ROhMbWaTGNtJcQR68ud/KyS324ywyRExhsoIcBGBsQ0EDw2Y1TiVItZdHaJ5rdFWQnW6R8gEQG4bG0Oc7Phgqhs1yHSh1I8OhdpeCQCDkDH8kBUivVTSU9PHTNa0wxvYS4B2S85cfVsAP2WWTii7zf9x0LvxBIcxDciQyb/APsUxJmy19iucYbrpXec4tGHNO4AJ5HuB3R9mucGNVO6PVnfWBydpPfyyMLDT3i4QOa5j2nSJRgt59J+Y/qfH1JHeLhHgamFohEIBYCAA/WP31bpiU5t9LIrXXVFRJTRxvMkbi17S4DSR3bn1H+FkNjuYYxxp5NLx5pyOWnVnnsMbq2mu1fSifRI0uncXvc9oJJLXNJz+j3LM3iO6tZpD49OktwYwcAta3H8ManVWYn6ZDaqmguFVEyowLe0Oll0g9GSQMAb76jhazbXM8yS0pNRC3H4hGnOSByJ8XAIy713ldZUSGOQ1uenY5vmvydXIctxnZI7xWwwNhjEQa1wIHRjudrH+U6nXnC6rtstDTvfUno5mT9EYtj3ZJyD3bbetVrbZPQ0VJVTEaarVpbg5bjHP9nA/utZ1dVSMa2XRIGzOmOpv5nOxnPjyCzS3arkpPJntifGHveNbMlrngAkE8uQ/hMStmzZprM6e2eXuqGxMxJ+dmw0Acz3ElwA9ashs9U9zulY6Jojc8OOCDhgcBz7w5u/rWFt3rGUbaVgj6JsT4i0szqa45OfXkAg92FkfxDcnjDuhLdLm6eiGMHT/wDg3+FGJRM3Xf2SvIDWwPdMHOa6PA2AcG5zn/ccLDLba2CB80kDmxxkBzsjbJIB/TIIzy2SO9XKNzXiRpc05yWgl34nSb+PnLHPcq2opW0z3NEYDQdLcF2nOnP6ZKnEkTdiRWtBA3VyPUREQEREHYeA+xtB7z6jkTgPsbQe8+o5ForxDi6vuW8y5dxB2kuftkvzlR6kOIO0lz9sl+cqPWeeXYr2wIiIsIiICIiCiqiIKKqIgIiICIiAiIgKiqiAqKqICIiAiIgIiICIiDsPAfY2g959RyJwH2NoPefUci0V4hxdX3LeZcu4g7SXP2yX5yo9d0ksdomkdLLaqJ73kuc51OwlxPMk4VvV+yeh6D4Zn2XlNXRrrdI6OGou5dX7J6HoPhmfZOr9k9D0HwzPso2ret+OGou5dX7J6HoPhmfZOr9k9D0HwzPsm09b8cNRdy6v2T0PQfDM+ydX7J6HoPhmfZNp6344ai7l1fsnoeg+GZ9k6v2T0PQfDM+ybT1vxw1F3Lq/ZPQ9B8Mz7J1fsnoeg+GZ9k2nrfjhqLuXV+yeh6D4Zn2Tq/ZPQ9B8Mz7JtPW/HDUXcur9k9D0HwzPsnV+yeh6D4Zn2Taet+OGou5dX7J6HoPhmfZOr9k9D0HwzPsm09b8cNRdy6v2T0PQfDM+ydX7J6HoPhmfZNp6344ai7l1fsnoeg+GZ9k6v2T0PQfDM+ybT1vxw1F3Lq/ZPQ9B8Mz7J1fsnoeg+GZ9k2nrfjhqLuXV+yeh6D4Zn2Tq/ZPQ9B8Mz7JtPW/HDUXcur9k9D0HwzPsnV+yeh6D4Zn2Taet+OGou5dX7J6HoPhmfZOr9k9D0HwzPsm09b8R3AfY2g959RyKdgp4KWFsFNDHDE3OlkbQ1o3zsAi9o4cvUnN5l//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itle 1"/>
          <p:cNvSpPr>
            <a:spLocks noGrp="1"/>
          </p:cNvSpPr>
          <p:nvPr>
            <p:ph type="title"/>
          </p:nvPr>
        </p:nvSpPr>
        <p:spPr>
          <a:xfrm>
            <a:off x="1436574" y="323"/>
            <a:ext cx="6273265" cy="1143000"/>
          </a:xfrm>
        </p:spPr>
        <p:txBody>
          <a:bodyPr>
            <a:normAutofit/>
          </a:bodyPr>
          <a:lstStyle/>
          <a:p>
            <a:r>
              <a:rPr lang="en-US" sz="4000" u="sng" dirty="0"/>
              <a:t>Emergent Complexity</a:t>
            </a:r>
          </a:p>
        </p:txBody>
      </p:sp>
      <p:sp>
        <p:nvSpPr>
          <p:cNvPr id="12" name="TextBox 11"/>
          <p:cNvSpPr txBox="1"/>
          <p:nvPr/>
        </p:nvSpPr>
        <p:spPr>
          <a:xfrm>
            <a:off x="211750" y="875890"/>
            <a:ext cx="8720488" cy="830997"/>
          </a:xfrm>
          <a:prstGeom prst="rect">
            <a:avLst/>
          </a:prstGeom>
          <a:noFill/>
        </p:spPr>
        <p:txBody>
          <a:bodyPr wrap="square" rtlCol="0">
            <a:spAutoFit/>
          </a:bodyPr>
          <a:lstStyle/>
          <a:p>
            <a:r>
              <a:rPr lang="en-US" sz="2400" dirty="0"/>
              <a:t>Mathematics, physics, chemistry, biology, economics, psychology, information theory, anthropology ….</a:t>
            </a:r>
          </a:p>
        </p:txBody>
      </p:sp>
      <p:pic>
        <p:nvPicPr>
          <p:cNvPr id="53259" name="Picture 11"/>
          <p:cNvPicPr>
            <a:picLocks noChangeAspect="1" noChangeArrowheads="1"/>
          </p:cNvPicPr>
          <p:nvPr/>
        </p:nvPicPr>
        <p:blipFill>
          <a:blip r:embed="rId5" cstate="print"/>
          <a:srcRect/>
          <a:stretch>
            <a:fillRect/>
          </a:stretch>
        </p:blipFill>
        <p:spPr bwMode="auto">
          <a:xfrm>
            <a:off x="2965283" y="1751783"/>
            <a:ext cx="2184233" cy="3325741"/>
          </a:xfrm>
          <a:prstGeom prst="rect">
            <a:avLst/>
          </a:prstGeom>
          <a:noFill/>
          <a:ln w="9525">
            <a:noFill/>
            <a:miter lim="800000"/>
            <a:headEnd/>
            <a:tailEnd/>
          </a:ln>
        </p:spPr>
      </p:pic>
      <p:pic>
        <p:nvPicPr>
          <p:cNvPr id="53260" name="Picture 12"/>
          <p:cNvPicPr>
            <a:picLocks noChangeAspect="1" noChangeArrowheads="1"/>
          </p:cNvPicPr>
          <p:nvPr/>
        </p:nvPicPr>
        <p:blipFill>
          <a:blip r:embed="rId6" cstate="print"/>
          <a:srcRect/>
          <a:stretch>
            <a:fillRect/>
          </a:stretch>
        </p:blipFill>
        <p:spPr bwMode="auto">
          <a:xfrm>
            <a:off x="4604378" y="2529624"/>
            <a:ext cx="2110587" cy="3125602"/>
          </a:xfrm>
          <a:prstGeom prst="rect">
            <a:avLst/>
          </a:prstGeom>
          <a:noFill/>
          <a:ln w="9525">
            <a:noFill/>
            <a:miter lim="800000"/>
            <a:headEnd/>
            <a:tailEnd/>
          </a:ln>
        </p:spPr>
      </p:pic>
      <p:sp>
        <p:nvSpPr>
          <p:cNvPr id="13" name="TextBox 12"/>
          <p:cNvSpPr txBox="1"/>
          <p:nvPr/>
        </p:nvSpPr>
        <p:spPr>
          <a:xfrm>
            <a:off x="1655535" y="5655759"/>
            <a:ext cx="5832901" cy="1200329"/>
          </a:xfrm>
          <a:prstGeom prst="rect">
            <a:avLst/>
          </a:prstGeom>
          <a:noFill/>
        </p:spPr>
        <p:txBody>
          <a:bodyPr wrap="square" rtlCol="0">
            <a:spAutoFit/>
          </a:bodyPr>
          <a:lstStyle/>
          <a:p>
            <a:pPr algn="ctr"/>
            <a:r>
              <a:rPr lang="en-US" sz="2400" dirty="0"/>
              <a:t>Step 1- Understand the phenomenon.</a:t>
            </a:r>
          </a:p>
          <a:p>
            <a:pPr algn="ctr"/>
            <a:r>
              <a:rPr lang="en-US" sz="2400" dirty="0"/>
              <a:t>Step 2- Predict outcomes.</a:t>
            </a:r>
          </a:p>
          <a:p>
            <a:pPr algn="ctr"/>
            <a:r>
              <a:rPr lang="en-US" sz="2400" dirty="0"/>
              <a:t>Step 3- Control the phenomenon.</a:t>
            </a:r>
          </a:p>
        </p:txBody>
      </p:sp>
      <p:sp>
        <p:nvSpPr>
          <p:cNvPr id="53262" name="AutoShape 14" descr="data:image/jpeg;base64,/9j/4AAQSkZJRgABAQAAAQABAAD/2wBDAAoHBwgHBgoICAgLCgoLDhgQDg0NDh0VFhEYIx8lJCIfIiEmKzcvJik0KSEiMEExNDk7Pj4+JS5ESUM8SDc9Pjv/2wBDAQoLCw4NDhwQEBw7KCIoOzs7Ozs7Ozs7Ozs7Ozs7Ozs7Ozs7Ozs7Ozs7Ozs7Ozs7Ozs7Ozs7Ozs7Ozs7Ozs7Ozv/wAARCAFaAOADASIAAhEBAxEB/8QAHAAAAgMBAQEBAAAAAAAAAAAAAAQDBQYCAQcI/8QAUhAAAQMDAgMEAwwHAwgJBQAAAQIDBAAFERIhBjFBEyJRYRRxgQcVIzI0VHORkqGxshY1QlJ0wdEkM3IXJWKClKLh8CYnNlNVY2TC8URFZZOz/8QAGgEBAAMBAQEAAAAAAAAAAAAAAAECAwQFBv/EADMRAAICAQMCBQIDBwUAAAAAAAABAhEDEiExBBMFIkFRYXGhFDKBI5HB0eHw8TNCQ7Gy/9oADAMBAAIRAxEAPwDCcR8Q3yJxHcQxfpqUonPJSymSsBtIWcDGcY8vKq08VcQdoHFXy4EK3ITLXj8aj4nH/S28HGf7e/8A/wBDVWQQcEY8qCzVXLj67ytYYkSIgWkJwiS4dPLJBzzOPvNVauKL9sE365nxJlub/fVaO1DamwDpVhR7vh/8142sNhWW0r1JwCrPd8xUJUS5N8l4i+3p1ZQniiegobK1KXKdAURvgb/jSqeKOIAoZv1yx1/tbn9arF6lKKynGrfYYHsoQQM5SDkYyennUkFovii/lw9nfbmE52BmLzj669RxLxApKyeIbinQnIBlud7cDHPzqrAQNW+dtjyxvXTSilC097SsAHScZGc4+6gLP9LuIywWvfyfhStWfSFas+vOceVdR+JuJnFFhm8XJ1bvdCfSVqV7N8iqhISolPIqOEknl66ljQn5BeUyU/AILilFYGwPTPP1UA6eJuIAjJv9yCs40+luZ/GpDxDxMhpDi71c0tu50qMpzBxzxvVMpOCRkbeFStvustrQhWEuAA7A9c+z2UJHzxPxCP8A79cv9sc/rXv6T8QEkC/XLHiZjn9arCpWVZJJPOudJ8KEFqribiIAH39ueD19Lc/rQ3xNxAtxKDxBcUgnGpUxzA++q3QvswrPdzgb9a7W00Gu0BUNWAgZByRjVnw8qAtf0jvIhlz9JbmX9eA0JLmNOPjatXj0qI8V8QltKTfbh3SeUlYP153qp9tdtMqedDaSkE5+McCgLH9KOIc/r65f7W5/Wul8U35Sx2d8uaRgc5rh3xv1qpKSlRSeYoxmgLP9KOIf/Hrl/tbn9a7HFHEWnPv9ccectf8AWqxqO68lxbbalpaTqWQPijOMn2mulxVNsodUpPwgJSkHJ28R0oCwPFXEX/jtx/2pf9and4z4heZZQbzNSWU6QUPqGoZz3t+8fM1VKaYEJLvbkyCspU0UbBOBhWfr28qgGUkHagLhXFnEScYv085GdpC9vvrpriniFwq1cQzkaUlQ1SF94+A86pMnGOldIKQoFYJT1AOKAumuK+IihZN+nhSRqTl9W/lT/DvFF/k8SWtl68zXGnJrKVoU+ohSSsAgjNZfWvOdR2Gnfwqz4XQf0os68jHvgwMZ3+OOlAWU27uWjjW6uqbDsY3B8raIGFkKUBkkdM5qIXq2hGuVbWJMh1xS3Vgb6SrUE+AJ1LBIGwCcct4L4Wkca3Rx4FTSbg9rAAz8dXjTqJXCJcQG4MhOFrO6z+/3c5Jz3AMjxKumKAghcQW6BNcdatZUysD4JTmN8qOCR0woD2VMzxDY2yUGxhDamyhSmyO0IKSDuduZ1ZAB6cqkck8KvL9M9FOvtu8ydXeTzPdSQB06+O1RoPDjEJ6SiPIfcOdJKcoaKshKTnmcePgMUBwjiSClr0dyC49FXp1MuLBS2kJxhG22+CT1x9Z7+WFwupXZENpdSQChIJaO+6fu55xjbnmvGJXDDUdtHoz6nFsBuQs5J1E7qRvgHHjmu/SeE/SWc255CQrDupxShy3OAf3vM7HxoCWzTeGPQFi4QwJDTOrJH9+4MjQP3QRoVq55BHI0qzxFHjxXo7UIlk9j2epQ7mlSVK+0Un66kZk8Ksh1K4L0pTxISSpSA0OmnB3OfHNRR3eGkwWm34z3pQV8Ie8eWfAjxG2Og350JJDfrH6QHDYW3AFEgKI2BzkED42Dpweu+ee0bd8t7ba2W4bzTJW4eySsFBCjlJUCO8U4AAO21MR1cMCVFc9Hy268ppbTzigEICdlqI8VEZxjZPnXCrlYW3HQ1bgtLbaUMa0k5+PqJ36kpOT4UFDMByJdRMci8PoDUNkukNpSot9MknmBknfyqCTfbOt3DvD7aMJKQkK7yCOW56DA2x4+NDMrh9uS+I/p0eN6PulLp1vLyBpPTBBP1V0JnD7LhkwY76ZaVamy8oqQnlzGe8MZ288HIqLLKNrYhl8Q292TEmsW1Lclp1K3QAAlaRju+ee9k89x4U6eIILkNUpy1MuBlwITl5OrH7OBz2QlKc+XnWdR2C3nHJLC16yVBLKw2Ac/4TtVtAmWkxWodxiqU0AQVNtpDiTlRBChgkju8/Palot25ex69xDaXlICrMgoQkpGyQcZJA2Gw3xkb9agVd7X6W+6LchaV7IKkJHU80425p5bnT5mmUXKwoff7a2FKHXFYQlIIQnSk7HY/GT7ATXTkvhUKUGYL2t3CVFeSE5xqIGdiCDj+VSZtNHDXENmQD/0fY1FOk4A5e3PQ4z6jsaHr/bmrjElN2ZlnsyVKSlKTrBTtnORnr5VIDwkt994oc7NhfcSoqBfTgb4B2OrPhtULjVpmxpHvZbZLq0ArWpOrS0MbE79FdTtjHXehBDKvdsdU0pq0MhSVBbiikd9WnB8sat8Y6VL7/WUuJWbCyME5TgYV3iU+rAwPPrU7cmw3IntbeoJjBR+CwglsacEkYB/azzPLeqG7ORnZpVDZ7KNoSGwQQSAMZOSdyQetAWyeILSZT7q7G04lxSClBwMJSANPdwBnB3xk58q6b4gtbRKU2gFoggpOkEfFxg4z0O/PfHIVm041DUSBncig4ycHagNHeL5bbvZm8xgzce0QlakIAT2aUqG2APFIx5e2s5pKtRSkkJ3JxyFethGoFzOgc9POnIsZqUzMX6U3HLTepDaiR2u/wAUefXfwoBPSlOkk6geYGxFdIdU2tC0BOUHIykHPrzzqzltWRuxRVxnn3Lks/2hChhDXhjbfI+qobRZnbw4+hp9lnsWy4ouqwCPAeJ8qhtJWyaEm1qQolISSQRgpB57VpuEbKscQW2TIJQEy2lIRjc4WME+FFus7MLDjmHXvEjZPqq+s299gH/1Lf5hXLPqLemJBjeJsfpdeM/Pn/zqqtaUUOhYCSU7gKGR9XWrfiNZZ4vujiMFSZ7yhqSCMhxXjVc+20pba0Pa1uDU6NGkIUSdh4jl9ddVltLOi43H7B2E+6Hi2e1yNOlRyCARzGPxqFEh0MqjB5SGXFBS0A90kciR1xk06qQTB9ASAW0rK04SNRV45xnGByzSqGFOEJQnUegA3NRqL9pkIACt9xnfFTvhnsUNNNAkKKu1ycqBAwkjltvuB1oDWTvUoylooCsAHOOtQ5F1h9xcNpU1kEhwEAJA2x45rzC2lJWlRCgcgg8jViJZRa1QUsMkLdDnbaPhBgY0g/u+VL9mCTrykgbbU1F+wQFsqJWtZUpW5JHXzrrsyE4KcHz8KnDOtaQDgk4yTgVMt5bswPPpQ6U4BTjCVAbY2x4Us0WGhRsKSoKzgjfIqdlCdQKyR4HwPifKu0tEjOAAT48q6LWCQFBWDzHI1VnRDE0ElhttzDSgoE90p5Ecs7774r2VIVLLaltst9k2EANo06gOp8T510616OC2sEPJV8ZKgQB7K6VbpYdbaVGcC3E6m0FPeWk8iB1okXcVdCakJUDkd7oc8q8UySgKOPr3NTqbCQM+OMdRXpYWD0Pd17EbCpso8SfImI7a1EqBSPBPSpo02RbxIajPOtsyEFDqEKxrT0B23GelS7OFtOlKd8FfjnqaZuEBuHNcityG5Ybxh5kZQoY3NWsxfTp8Fa9BWi3sy0oc7NxakdoR3Sob4HsI+ukydvHoKufRAu3uvLW4EtLAQgDuqJ579DgeFVjsdSGw4UqCFEhJPInrUpnNlwuJEpGEIVlJ1DkDkj1+FeoDRYWVLUHARoSE7EdcnO3Su0OvRnUuoVpWU7EY5cq8R2JQ5rUpCwkaAkZCjnqc7bZqxzkRx0+qvdPgc7ZPlU2kthvLGVLSCnVnffmB7MVcwrKHSZM1GhSlag0jZOPMdPVWc5qCtgrbda356tX9211cI/DxrTRobENsNsowOpPNXrqUAABKUhIHIAYAr2vPyZpT+hAdads368gfxLf5hSVO2X9eQP4lv8wrOPKJMzxK2hziK8Oa221NznUhG+pz4RW/htSy4jAajyWXhIWrIdaKcKQob8uqcY39fhT3E0Nab/cpJLfZuT30gagVZCzzHMDfnVYnUhQKe4cYODua9M9GENlZ5IWt95S1NpbClFWhCcJTnwHSmoUR5UKVKaWyEMJAWHCNR1bd0Hma6eQ1KmFUdJZQvGzjmrBxvvXioLhZL2pOhKtJ7wznHh4VVnTHC+RRsJK0l3UGz4c8eVehJSrUUhWRsDvUimTgbKOOVPN2yU/b3rm406Y4UEdslI0hfgfZ4UJWKuROHIVFkdv2Tb5CSnDqdSdxjOKi070wloJyME7eNdqbS4oFKAjAAIHXzqTRYiDsSHA2O94AVMuLpVpBCsDfHTyqVuKrWCMgjfI6U6RuhQ30Dmep55/+ahujphg90IlsL1KLqct4CRpI1jy/416/GWw4pl1OlxIzgnpjNNuqClFR31HUrApcAOOkrRgK5BOwB9vSllnjS2IUobCkl1JKB0T1NeuvzlvtPPSHdSUhDa1KOUp8B5U+2gRxJiqDbpdAQlwDON85G2fqpMsPuqLaG1rWkHIAJIA50szniXITojDElaY74kNJOA6kEBfqB3HtroxIDaGEPPuIdWCp1SUhSUJIynGDufHliuENuKSeZx3iny8a4U0QdBSQVcs7UIePYUOxGDk1NGeDLurTqBBBTnGQem1eboeKs4PLJGa5aTqc+OEg7Enwq5z00xmY4h4MrDq1rDYSsKAASRsAMcxjH30mtCNg4FEJPxc4FWLsNceO1IU2Qh0ns1KxlQHl/OlHW9ZKiST51BeeO0JSGFMqT2zJBUApOoEZT09hqNEdydKKI7ASVKJ0p5IHrPStNZuGrtxEvX2KnGAjQl94nCAP3a2DXudOQYYUZseO31UoHBPmawydTGD0rdnj5YpyqJirfamoACz8I9j455J9VPedWE6yTICC8oIfjg47ZlQUn2kcvbSHnXJKbk7ZztNBRRR66oQHSnbL+vIH8S3+YUlTtl/XkD+Jb/MKtHlAq+JYpTxPcGVlsa5a16gcgBSidyPXuOlV8qC3GkFpDyXykYUpG6M+R67Ve3pBTebmUpQsrlPDGMlI1Ek/8aqmkAJDrYCwPjgp2TXon1McS0q/Y5Zgj4RSFdxKea8Akf1qVxnsUhvAUpY+KOaTnl66ei+gpjOqf1GUghTDQHcUOoUfVyxSo0vP7uNtE5I1bAHwqKZ0JRSpET0ctLU2sKbUg95Khgg0xJuFxYt67QpIYiZS6Y5HMnGFeJNLhQccysqCc8zua7Q20pWpwkgeHM/0qeCHBSEezyEnO5PxQOX/AD/KmmYqgErIGkqwMnnTLIQCU6SWtWrRnn4b122lg9mV5UvJ1JOwx0APjUNlo4q5IW2HF7MoW4d8hKc0NOKSThOtOQVA8j66di3GTbVvehlLTi9tenKkjqkZ6HrSScA7gEeHShenY63a5EwNOs9gA7qKBrCfijJyDy/nSi21HKnBlTm4V/WhITnpvgEmmUBHaFWk89t8+r11DJUb5OJRd7BmMtpDSGc6SkbrPU568vZUMZaWpC1hTgAQod04JyMfV404sKMUpUpOjVyPMHy8qUkMdk8dK0qGAe6rOMjxpyHGjpLYS24E5WlbYJONOnfz50q6pS0FKk6yUhIKtykDwqyfVFdjNBtCzJB77h2QU9AB0xSS0uN6XVIUEKzp2wFeqiKtKiveQpxtABPcTyPTfpULbWSABknYDxq2bhLTKj+mfBNPDXlZ0haOuCfHB9tRQbVLvU5TNuY21ZKicJbGdsmpc1FbnFkUY+ZkDalrdShSVOqxoQg5UR4ACttYeB1uOJmXltOVK1Iit4CU53739Kt+HeEItmHapJkSer5Gw8kjpWsix9kkt58jtivPydS8j0w4PI6nrZS8sNkcMtxLZBdlStDUeK2VLI2AHhXyu4TZnGV2duUx5SLYy4W40ZCiEqA6/wBTWr912eqPZbfYIx0v3J7U4kHmhPLPrJH1VUiOmFAjxUpOmO1g56KPhSS7MNuWa+HdOssvNwJNyHWD6PFaHwg0lsDZXrFVTkuF6WqIqQyh9OxAVtnwzyqwvEl21cKyrgQpL8hYisKzugqBJP2QR7a+aZrTBgWSOpnR4hmxQn2lFP3N6tpTSsKHq865NUlhvWnFvmryyrZpw82z4eqrxSShRSeYqs8bxumeLJLmJ5ypyzfryB/Et/mFJ07Zv15A/iW/zCqR/Migneyo365Ap2Mp3c/4zS4Yb9EU6l1GdgWtyrzPLlt94qyuJaY4qmGY2t1gS1qcaBwVp1EgffUEgRUFfoyVJbcGAlRwQDv05j116LPsMSbivoKIQA1gJAx9R88+PKu3WmFPKaYBLRUCHHU4WPH2f0rxta0aWx8I2gkgcgaZLbZWQhRKUpCiojmccsevO9GzfSmLyoiI8lTaHkyG0nZ1OwWPKuFMuxwFEYKj8Xw/5zVgGUqQpJU2AE6kgnnnoPOonnV7asKVp0AkZyKi2ye2kctu9xuUHGUORVJShsJ3VzOo/vYOxz5V7JlGS6VqwkqJUsgYyo7k1H2BVpCMlWCVgj4uPA0yWofvdrSpwzgv4gHc0eOfHNRYSojMJQjpeWUJDgKk77qwcEeXtrlCO0Ue2STpRpRpAG/nXaXGl4b0EOg7K/e9dNutgKUpSOzIGdIFLLRjfJEiI02y272qFLXlKm1JPcHQ+fjtXKGAUE6sKHJONzTKpCHWgz6Ohs53WM5I8P51IqUrtw8plJGkJGnu52wD66i2XiqK1xQTk6QceNQF5xx7UjAKMqGkADxp1SQheRpUTg5Kc4qJKGdBQtrc5IUk7jyxVkUkmyFhtLkZxSndLiCMN6TlYPPfpipXCtyO0y+6rsGz3RnIRnngV3FbLkgx2o3bOOKARnOoHPl41trHwWiK4mVdtK5CTqTGTulHr8T91VlKjlz9Ti6eNze/ojO2ThWXc9a5ZCIJTpStzdShnPc8PX6628G2R4MRMOKyllpHxQBnPmTzJ86sXWlrU32AwsHBHTTioskLzvg8683OpydPg+Y6jq553b49jtCUA6VJ36EHl5im2UEkAqzncFXWkwrSNiCM7eP/ADzpppRwAN0jlk1XFGjlZ8u49lKl+61FYWklqIhtCEnrtq/E1dyI/wANpIJCiAds9KofdJcVE90KBKKUhLrSBkjzINXjElKkgL2UkgE+J8a06u6iz6DwuXldFL7p1veg8JW9DiCnExXM8+5sfxr5XX2LjJkXb3PJaw4VLgvokAEb4yUEf72fZXx016HSNPEqPM61SWeWrkK2ltkGXa2HlHKwNCj6v+FYutdw8lQsmTyLysfUKnqV5LOVcMfIxTlm/XkD+Jb/ADClKcs368gfxLf5hXBHlEBfI6k3edITlTJkuAr/AHVazt9xpEJSCgbBQJJzyNOXtsC/ztOoIMhxWpQIBOo5+/bNKtttJPecKsKA7qdinqc+VelZ9hhknji0MdoDG7EJ0gudppHxR0GBzrtLZTLCHFhGrZSinITnriughtaMhJUcY0pGAg9CfHIroRgAvW6hpSEahq31+QxVGdK2RC4UhQQhKdtiR+1512Y/xSU689OgNdw2katbpPZ6gCvGdPsplTzYbcbjgrcXgJURyHWqN+xqmkKphuJUHdWNPIedCITqkLISAF4yojJz5eFNQ19qhTLp73TPKn2m3IzSShwnQcpB6GobJdFEmGoSFJKdS8Y36Uw0t6BJZeP7PeSFb+wimit9tai60CXO9qB3FLPrzpLgBQQVEE4zSyaVERcDjq1AbKVmpA0pSjgakD9oDaom0hCCoFJCkkYNdspedacSy2pzsxrXjkkeJqxDaRw8QlCl4GQRgjp/WmLPa5d3feTA2QkhK3HBgaSfx8quLLwfKu2iTPSuNDIyE8luDy8B51tI9vbjNojxmgyy18VKarKVcHidd4lHG3HFu/sirtVihWeP8DlUlWzri05J9XgKum/7oKAO2xz0/wCFdqaWXOXkRXOgpyNasY+6sEpcs+ZyTnklqm7ZwoqTkoPe6Gkm3CsqyMKz99OKGU/0pQpGvI59KznbIXse4wkDGDuR6qaYWc7+3wNKoIJO+5O1SoIBPiNvLHjWadOxRi/dYsqp1nYuDKNTkRRCsDfSf+P41XW64pnWWJKSoFQHZugJwUnH/P1ivoN2iG42qRFQfhHEEJOM7+qvj1vcesd3ft05JaZknCkr7uhfT663aWTG4+qPQ6HM8WT4ZpEy2XTKt8h0djLaU04sDYBQ2Psr5TLjLiSnYzo77SyhXrBr6PJZwVqVu4jZAA2J8TWfv9uNwW08EhuVgBedtSehPmPwq/S5FDys9Pr+n7yWSHJlWmlvOJbbSVLWcAAczW6jxRAgsxM5U2MqPmedLWa2Rrent05dexgukYCfJI/nTysqVk0z5tb0rhHhyjoVPk4IpyzfruB/Et/mFKEYpyz/AK7gfxLf5hWMeUZlzdbQq5X3ROVobSt0tho7lOonJ865Xw/ZuG8C+Sn5EtxHaNw2CEFKOhWTyJ8K7iIlXT3UI9vkOhUdDy3dCBpASkqIB8eQpPtpczjG73RMdT6JCyhrWcJKQcDPXGBXa5UrirO7pss8C0t7eyLW3swJLExzhpTjUwMEuwpJDgdbzglCuh9dU9ogy7rOZYhNIWpxRAK8FKAPjEjwGaiAl2aSzMgq7J9AVlad9JJI69MVa8HuGBZuIb0n++ZZDTeRtlROT+FaVfJ7UctY3PG7uqvm+KZM4nhSC8qIoTJu+h2QhYQjI6pHMjzqOZaYcS3pu1slLkQHSW8uDC2V+CqzyHAtCQ4nCyee/Lwx4Vp+FAiTAvtsVlbL0TtQnwUnqPA8vqFVSvY3mpYY9xSbrn5/kcWDh9i7cPzLwXXw7FcUOybAwQACfbg0mHVOtpIUpOMEny/lVvw5cDa+EVzGArs0XYakq6oKQCD7DSF0gG33WRFQS4lSu0aVz1oVun+lVktkycOWbyzjN7Xt/EesvDAujM+XIdcbajJOgpI7ysZx6uX10labMxeby3EfdWhpbalKUjGdhnbNayH/AGN5VoScCPbnHH9+bigCfqFZzglp9HFLSFHKOxcyo/4dqmkqMPxGRwyybrZV/fyJCJwi7ISw25e21HACeyR9daS0cOWy0KTcHJYmMudxpaUaUpI6LSOavXXNnn2CzRezaaW46r+8dWnKle3w8qt4t0gSrdcXWk6WWShagRgZz/wrLuqTpHDnzTktMW6+RpctsxEyg4SFOlseHKlzcNStQIz5GpUT4Xva1IIHYmSRuOuKnbu1sJy2pv2Cqya23POeH4F4sv0ma3FUspK87jnsKkbXFWjUFyyD4pTTDUqHIuDHZ6S5hXTflSca1xnGUqZkrQeeAupT29x20vQ7dQyoKLZklzG2pIA+6l1x0ejtSGyohxRQ4D+yqmHbTIA+CmuA+ZzUMONMjuPRH1JW3ITltfg4OWarq3poq8KabsXSw6ZCGUDvOKAB8PE0OBhqa4ypx4x0HGtIBUVD+VdxripmI/cJLKmltnsGxzys8z7K8aciSWgll1K8Dod/bVGo0ijxyiuCcpgpjMyu2m6XiQkBKc93xqquVjsvEDRTcmXioZDTraE6tPnmrJxom1QEjbC3PxqA5SrbJ251E/K00iG3FlLG4KsrRfbU9dlpYYU8HHEII0p6Ajmd+RrPNI4RucoHHEb7gG4LCOQ6bHlX0aAtRelbk/2RR38dqxvFN9u0S3liG32ZdTpLiE8s7eFHkikrW7Ojv5NNWVzdnhz7Dcp8Bb4dgPZDKwB8CeRIHI4zn1VRDPOrng2Z7yXeO3LVlh9Po8nVuClXU+3+ddL4ceHFwsOD3n9IUP8Au+er7NVaTS0nM1ZHMsrEHhmJcZDzgmzVkssjGkNj9o/89aSs4/z3B/iW/wAwqy4vuKLhfFtx8CJDSI7CRywnYn681X2f9dQf4hv8wqdtdIpLk2vDzEVj3QHCkp7VaHVbnKs5Ow8qy8W4uzZ0r3oguSihe5KtCUb9c+qnbCtFv91R+UlpQjuuqaK9ORrUcHc8t6ij2642W+3gMNtFbkpWlaye4kEkbDxBBrryuWh6Fv8AJtC3uZa83O5srQ06ptrtmg5hrfAOetavh+U7O9zC8OSC2ns3m2woADUAU7nxO/Oq5rhz33uLDDhMmUtIQ2CdKcAZ6eVbThuzw41huFvSwAp9rtFI6EoJ5ePSr3JRWrk0xZHCVr6/cw8ZSDHcQtnt1qSEtrUd2hnoKv8AgZsIulwTnP8AYXM/dVSpyO3GW+uYwytBAQ24fjA5q54UW2i2XycvYtxuy7cHuL1/FA/n6xUbqR7z6nHn6eThy6VfqRQ2yPc8lJzpzcU/lFXVobjzrdCuElwa7PkPBXNaAMo+/aqyMUtcCSC6oqQLinBUNwNIqlfuz2l1lo9m08AFgc1gHI++qSyKFWVyuOmSvfU/6/Y0XDsx2deLm87sVw3lH1nFLcDLzxKwjVt2LmB/q1DwY4VT7gDy973f5VHwConilnPLsHPy1mpOTi2cGabnrfwiccMy0nLt2tbSM7qMobV1PuNvhWZVmtkgy+2cC5UrGArHJKfKsktGVHA6mhII8qx7iSpItob5Zrn5KmOAYziFf/XqHe/w1WN3RzQAtIUOeQcVNKz/AJNY2efvir8tZ5LqwMZ2pNq19BBc/U2/Cc/t+JI7ZQQNCzz/ANE14i/WJlagiLcgQojuvCqvgValcXRgScdm5+U1RB0h9zKzjWfxqbSgtiNNzf0Rr3OLn2nyYXadgQMJfOVZ67imY3FsmS63HUwS84sBvT+90rHIkpA7x9laHhtLURiZxA4nuQkaWNXJTpG31A/fWcU5SJkoxV0beXJjh9kqLamDrSSjl2oPeB86SlWeFKPatfBODkpBxWYsCnLpAuFmLpEhwGVFXncOjmPb/Wq228V3CKezlMFzTsVDZQ9YrTJK/N6MxjCtvY2kpcqHZbfpQZCgtwKPXGahYu8R9ehSuxWNilYwanTcQLNa31AjtVuYB9dDybdcEKQ82gnnnGCDUTa1fuM3BNboZhAGRKUCDmIsbH1VVyktvQHGVJ1FScAEdantUAQZk/0d9S2/QnNKFKyEnaqFF7c7NTTrfZuITvg8/OqZK0q/kycPYya2HmlKS+kpXk7Vuk3RkcLfpLuLmI/vcFD97PxvXjes5eU63GVlOkrRk+dPlP8A1a4//Jf+2mKVX9DnXJlNOBim7QMXmD/EN/mFRFFMWpP+eIX8Q3+YVEHuihYS7wFXW4sxIUiUtp8hzs04CCCRz9Yqztl9h8V21Uu4NPxH2MtGW2AsO4Ge8nxxVW2zcYN0vjkfsVCW+vJXnuAE428cUrarZMh2V2LHmthha1KVqRlRVjBx7K7Z91uWlL0N9aglbGLhxXa+Gm5DNlU/Mui29HpbyAhDKSOaU+OK54VRIiW6PxR6dIekMh0raW5hsoGxTjHUfyruL7mk66Pl5xl3Cju8+rQD7OdbK2+5baY7CGp78iW2jlH7VSWh15Z8a0yYsk4pRdEa0jH2SJwPxPdJMuMxLbkONlbkJTQcS2oncoxWsf4ZuUr0W2W2DFgWRr4R0PnDj7hHMhPLGxrX22zW2zsFi2wWIjZOSlpsJ1HxPj7acxWixebUyVmlF3E+dzeGbtD4VftaYhlOLlB4LZUMaQAORwc+VYqQy9DXomR3o5/81spr7ziuXGW3Wy24hK0KGClQyDVJ9NGW9nRDq6dzjd/J8b4buES3SZLrjgKX4y2UhJGQVY8ac4WZTa7s3NWpLqUtqSUtqBO4xW6ncDcOzgrVbkMqP7TGUEfVtWcm+5S2cqgXJaT0S+jP3j+lZ9iUar0OuOTpMlpycb91/IziuG5YyrQSCc0q7aZTectK+qrGRwfxZaiSwlxxA/ajPH8NjVU7d75CcLciRKaWP2X07/7wrCWJLlHdDpe5/p5Ey6iv2o8NotF2am9yQp4KYA6jHWllNcHpOCLuPYiq5PEM/wDbLLv+Jsfyr03nWcuQmT/hJFGQ/D863/6ZZW642Ky36LOgonKYQhYdDoBVkjAxUKhwWpSlH337xz+xSPp8Jf8AeQ1p/wAKgaicVAXnQXEesVXfikUfR5U7aY7LHCYiumGbn6RpPZ9rp06umfKubneoz1ht1ogJcS1Hy4+pYx2jp6+rnVcUMnYOAjzFcLaTjKSlXqNUblvsUeGS5TJYFzet9xYmtHC2XAr1jqPaKtJNwskzih+eTMahPgrKWwAsOHn5Y61QFJzyqRCSFDaqamlRlKO9m2Xe+GJFrjW9abl2MdSilWE5JJzvVcZMth1Xobqn4yidCXO8dPTPgaoFLAACq7akusnLbhSfI1bvX+ZGPaVeVmustyRGdlLfbWjtoy2gEnOCcePqrLXZXaKQVL0JRzwrc1N6epxGFqJPjVK86qZNCM4bQcnzpLS1S9DGSa5L+c/6UppWc6UADypk3Jn9E/enSvtvS+21Y7unGPrpAFKwMEGvCmsIzaOBvcXKetMWsf53hfxCPzCuCmp7YnF2h/To/MKvB+ZEGxPC0xgSbhJbXNbfdKkRYQAcKVHYlSyByO9TWm+W23WuTNj8NTY0SIHS5Ic7NR1IJSpOdROcgjw2rZxfkjP0afwrGuQph9zm+RhFeL7r80ttaDqUFPLIwPMEEV7tIs3expZt6YgvWxpxtxRuT3YtlOO6dCl7+xJqvtnFbt2W0uLYp5iuuKQJKi2EDSopJxqzjI8KqJfDbkG7cNSWJF0lhE3LqZD6nUtJ7FfeIPLfAz50lwmlmEuKxLRxEzMTJcy0G3hGGXFEZ206cEH21JBs75e02SPHcMV+U5JkJjtNM41KUQSOZA6Gq+4cX+9Ngfu9xs0+Mll1LYZOhS16iACMKIxk1Dx4wt2BbFBqYttq4trdMJKi6hASrKhp38OVV0htE3h5DMBq7yAi6RlrFwbcK9PaJJxqGdIAz4c6AvbxxdAs/D0e9KQ7IYk6eySyAVKCklWd/BIJPqqORxYtN0k2+FZZ09yKhtbqmS2Ep1glI7yh4GslJst0cgXeA5Df9GskV9i3JCSfSC7ukp8dCO57TTE1lEfi26PTkX5lt1mP2K7ah3SvCTq1FA5jzoDTTeKXI9xXAj2SfMfajofdSyW/gwrOAcqGT3TyoVxhAXbIEyG0/LcuORFitpAcWR8bIJAGnBySdqqnrE5eeJ5jok3OEyq2MJaeZcU0VnLmQrxIyNjyzSNran2uNw5eZNqdDcOI9DmMMsnWySoYcDY3IJRvjorNAaI8WtsW64yp1smw3LckLdYcSCVJPIpUDpV9e1dLv1rl8UO8MyYxMhLQcSp1sFtzbJSD4gb48Kykk3O5W7ihuM5d50ByGgxhLYUlXalSipKAUgkAaelXNwsUm6Xa+LZ1x5LSoz8CSRsHUIPI9R+yfImgTa4Ebna+EH4cmaq3PMOIlqhoajd1bzoOMISDg5qiRwS9MuDkJhMuA+G+1Q3NbCkrTy2cQSM+XOraJHur9ug3521SG3Yd5elyIRR8JoWlSSUj9rGrI8atLRPlT+Ne2hyLs5bXIzinm5jCm2mnMp0hGpIPLV41m8cH6Hbi6/qcX5Zv9dzET+CuIreSVQFPoH7bBCvu5/dVI6hbDhbfbW0sc0rSUn76/QnSl5UCJNb7OVGafR4OICh99ZPp16M9LF43NbZI39Nj4FtRX1yf7nfD80lTcdcRZ6sLwPqORWdn+5bKbBVbrgh3/QfTpP1isnhmj0sXi/TT5dfUwtehShyUfrq3n8IcQW4FT1uccQP22PhB929U6soXocSpCv3VDBrJxa5R3wniyq4tMD3jk70ZooqmmPsHgxPmKO0uYBGOdLdisPBSVJCeo61NRTSkc8/D+nnzEebeiBvGtSVjxFdh9kj+8HtquoqjxRZxz8F6eXDaLLUg8lpPtpm2p/zpEP8A56PzCqTFOWjIvMLBPyhv8wqI4aa3OTJ4Ioxcoz4+D7cqZHgWgS5byGWGWQpxxZwEjFKW/iW1XKX6HHfWmR2fapaeaW0pSP3khQGR5iluJEwl8GPpuKZCopab7QxxlxAynCh/hOD6hWb98J8ua7aod1iX8SLbI7KY0ylL0VWnCQpSDp7xPgDtXtHzxqY/F1jlS2ozM4KLzhaZWW1Bt1Y5pSsjSo7dDXTvFdmZajuqlKUmSt1DIbZWsrLZ0r2AJ2NVFl4g4eXZrJbwlDkgdk0iGGtTkdxKdypPNOkg5UazcZ/0ZPDTirk3bMSLqPSHUBSR8Mdu9gb0BvHeKLNHiRZUiWWGZb/o7JebUjUvwwQCOXM7U8ufFbniCp0CQpovBB/cBAJzy5kVjry1FvzfDsWTOZu7D8x5t19tKQleWXOg2BG1VKzdZVxuNjfCl3SDZJEdLgH9+kqSWlg+JGx8waA28Xi2xzJLUdiZqL5UGVltSUPEcwhZGlXsNELiyz3F5pqG+66XTpQoRnNB/wBYpx99Vdtv/D0m1WiAyG3nylCWoqWwpcdSUHKlJ/Y04IyfHzqr4DuCU222RlcURhupPvd2SNecnu5znPsoDeSZLMOK7KkLDbLKCtxZ5JSBkn6qrV8T2hFujXH0ha4spOtpxplawR4nSDj21V8ZvvzHYHD8NkyHZTgfkNBYRmO2QVAk7DUrSnzGaVsUiVDVf7JNieiFKVzIjWoLAaczkAjbZedvMUBpLVfrdegTAcccSEhepTK0JIPIgqAB9lWNVPCe/CNn/gWfyCregPMCivaKA8or2igPKK9ooDzFKzLZAuDZbmQ2ZCfBxAVTdeUolNrdGSne5vYZWSw29EX4tLyPqOazs33Lrg0CqFPafHRLiSg/XvX0/FGKzeKD9DuxeI9Tj4lf13Ph83he/W8EyLW8Up5rbGsfdVTqGSk7EcweYr9DYpKbZbbcUkTILD2eq2wT9dYvp/ZnpYvG5f8AJD9x8Hor6pN9zGyP6jFW/EUeQSvUkexWfxrOzfcxuzGTDlsSU9ArKFfzFZPDNHpYvFelyf7q+pjabtH65g/xDf5hUs3h+9W4kSra+kD9pKdSfrGahtCh79QhncSW9v8AWFUSaas7JzjPFJxd7M+4CVGh25p6W+0w1oSCt1YSnceJqGPc7InUiLOgDYrUlt1HIcycH76YRHZkwGW5DLbqNCTpWkKGceBrBqhxEe5rxA63GZQ4HpyQtKACB26wBnw5CvSPgDfExWXUrUWW3HzpSTgFw4zgeOwpYXSzOvCMJ8Fx0q0pbDyCrV4YzzrJ3Fd5VeOExcmILbIn9wxnVqUT2DnMKSNsZo4HizFWyI6m32lUb0h49utR9I/vV7/FxnPnQG0kPw4LIckusRmwcBTighOfWetRJutrWwuUifEU0g6VOh5OlJ8Cc1R8dIW4zZkNNMuuG6taUP7NqOlfPY7eykeIYzqOH4rc2Hb2Su7RctxN0KHaJ55A350BrYb9vl63oTsd7JwtxlSVb+ZFRCfaBPEQSoYl52Z1p159XOspfG27dxtF94m0NS3LZLMpphIAISElpSgOuvYGl1JtcP3OYFwZtMa5RUttvyHVPlt0OZTlQUEklWsnO45YoDaP3a1RXy3IuENl5OxS48lKh7Cc07hKsLwDtsfKsLEjTH+J+IVRYNqko9Lb1KmkhQPZI2GEnarzjl2TH4HurkIqS6mMe8jmlP7RHqTmgLOPdrZJkqiRp8Z19Hxmm3UlQx5A0O3m1svlh25REOg6S2p9IVnwxmspxFDtMThqzvWtplqQmVFFvWyAFKJWkHBHMFGrNRWOJMf4gvy49vtj7Iux1uSc9onuIzp7p9m4oDeCva8Fe0AUUUUAUUUUAUUUUAUUUUAUUUUAV5XtFAeVW3GzW2SlUl6Cwt9oa0OlA1JI3Bz66s6hlfJHvo1fhUNFoyceGEX5Gz9Gn8Kh97ICoT0IxWjHeUoutae6oqOVZHmSTVTxROkW/gt1+K6WXShpsOjm2FqSkq9gOaqrtZofCotlwtHbNyTOZjulTy1mShatKgvJ7x3znyqSpr3YMV9cdTrCFqjK1slQ/u1YIyPDYkVXtcJ2BiUmU1aYyHkr1pWlGCFZzmvnkpLnZ3SS3CnsyheH0N3j0k9lH+HKRlOrOByxpxWnZsUO98VcQenl9S2XGENLbfW2UZZSSU4OBvvQGpuNrgXaOI9wityWkqCwhwZAUOR++lE8L2NEJyEm2RxGdWFra091ShyPrr5+iTJur1hRNjy73oYmNqTHeDZd7N0IS4TqSDsPHrVleIzaDw1EFjn9itUkqtqZI7TOAclWvBxz+N1oDa26yWu0dobfBZjF3GstoAKscsnrSrnCXD7shT67THK1L1qGnuqV4lPIn2VWcAqcMC4AuOoabnLQ3DfWVuQwAPg1KPP97YkYUN6z3E3E8dviZ+4++qWRw+62huIlzBk6v7/KeuEqAHmk0Bt5fC1inynJUq1x3X3Ma3FI3VgYGatOzR2fZ6RoxjT0x4Vgb6/ORxiu82t1x4W+3svqjpUdEhlS19oAP3tICh5ppZ+S1d2rgpuUt6FMv0JKVIcICmlpayAQdgcmgNnD4WsVvlplxLXHZeTnQtKfiZ56fD2U/HhRYinlx2UNKfc7R0pGNasYyfPYVmGIaOHeMrfBtzz3olxjvF2Kt1S0tqRpIcGokjOcH2V7ek+/HG0GxS3Fi3iE5KWylZSH1haUgEjcgZJx50BrK9rA3yKvhqTY27euZNbN1UpETtgVJBaV8GkqI264UangXt/9L7rNuMOTbmYtqQ4pl9aVbBSyVDSSOn3UBt68JGcZ3r5twfxI0b82pdwTIev0dclyOHdXorySVBvHT4MgetBqaDZ41z4HXxLLlvKuzsdyUJoeUCwsZISkZwAnGnHkaA+hkgcziva+cym515Fvu1wtD15iPW5lSo0WT2a4zqgSpfZlQ1asjBzkaa13Cj8WRw5EXClypTASUpcl/wB7sSClew3HL2UBcUUUUAUUUUAUUUUAUUUUAVDK+SPfRq/CpqhlfJHvo1fhQEC4Ue42f0OW0l1h9kIcQrkoEVWwuD4USZHkuTJ830T5M3KkFxDJxjIHU42ycmn35nvfYzM7IuhhgLKEncgDell8Qx0XZUHQShMYv9uD3cjfT69O9RaReMJSVpHTnDNuds821KDvo851x13C+9qWrWSD03O1LTODoMybJlGbcWDLCQ+hiUptLmlISMgeQqZniJgJaM1IiqeU2htPaBR1KSFYIHLGetT229xLiezDiESApY7ErBVhKinP3Z9tLQeOSV0JSuDLW+IIjrlQPQGlMsehvFvSg4yD48hTUbh2LHcgurflSHYBcLTj7xWo6xhWSee3KnF3GG3LTEXJbS+rGGyrfflSc2+twbzFt7zK9MlBPbg91BzgA+s9aWiFCTdJDEK0RbfJnPx9YXPd7Z4FWRq0hOR4bAVHAsFvt9tNvbZ7RlZWVl3vKWVElRJ65ya8avcTsA7JdRG1OrbSFq3VpUUk/d99Mm4wgUAymgXHS0gax3lj9kee1LQcZL0FLXw5AtDiHI3alSIqIoLi9XwaSSkfeaRRwLZWIEmFGS/GakTBM+BdKS24CCCg/sgYG1XD0+O3BemBwLaaCiSk5yU8x68jFVj3EyWbM1NVH7N9x0M+juOgaF5wQVb8ueaWiY45S4RNauGYNqmuzkuSZUx1HZqkSnlOrCM50jPIZ8Kku/D8O8rYedW/HkxiSzJjuaHEZ5gHwPUHaiPxDbH4Ql+loQ0Vqbyo47w51Ou725uQmOuayl1WnCCsZOeX15FLRDhJbUIRuEbXGEUp7dxyNJMoOuOlS3HSkpKlE89jyqS5cL266yH35Id1SG22nQlwgKQhesJPkTz8RtTwuMMqUkSmiUu9kQFjZeM6fXjpUSL1bXGXXkzmC21jWrWMJzyzUjTL2CfZoVxEftWyhUZ9L7S2+6pKk8t/DmCOoNVLnAtqcU62l+a1CfcLrsBuQUsLUTk93oCeYBxT87iGBEZQtDyHluFGhCV7qClBOfv+6pZt3j2+WyzJUG0PIWrtFKwBpxt9/wB1RaJ7c36Clw4ViTZwmsy5sB8tBlaob3ZhxA5Ajltk4PMVY2y2RLPb2oEJvs2GRhIJJJ6kknckncmgXKF2a3BLa0NlIWrWMDUAR9eRj10vcL5EgOrjqVqkCOt9LXIqCemaWQoSbpIs6Kr416gSYhkplNBKEguArHcyOtMNTI78b0lp5C2sE6wdtudLDjJcoYoqqtl8auERyQ6gxezcCClxQzg4KT7QR9dSyb1AivtsOSUBxx3sgkHOFYzg+G2PrFLRLxyTqtywoqrtl9h3Fo4dQ26kKK2lLGpIBxk/89alTeraqMuQJzPZNqCVL1jAJ5fXS0HCSdND9FRtOtvtJdaWFoWMpUDsRUlSUCoZXyR76NX4VNUMr5I99Gr8KA5ZbS5b20LSFJU0AQeoIrOt8IONWZuEmb8MJGtx4p3W3jRo/wD1gJ9YzWki/I2fo0/hUtQ0maQySh+Uo5FjfVLcksPNgqlNPpStJwAlGkj+ddw7IuMqEouoJjPPuKOndXaFRx7NQ+qrnHlRSkO7OqKCXYpkm9elKlILKX23UJOrKQnmnAODk75O9NTrMmfOW68v4JcUsFI+MDqBCgfLFWuKKUh3ZbfBlf0VmhpgrmNvvpadadUoKQleterV3T9Y6+VTSOGHlPPrYlIQOzSY4KM9k8NPf/3E/f41pKMVGlF/xGS+SnkWL0i1xLb25Qw0tKnyjZTmnfY9MqwTUKeHVsyHSzKUplyQ1IKXSVKC0nvb+YAq+xRippFe9NepmTw1MCEYfZUptb+kErSClxWrfB5jw5HyphPDSRCmRitHwzLaG1BGC2pCQAfrANX1FRpQeab9TMNcInXl+VqS5HUHtCcFT6gQXR4bKNdK4clyWcSX2AtDDbCA2g6SlKwokg+OOXStLijFNKLfiMl3Zn5tgkvSZRYfaSzLdadWFoJUkoxsPIhPs3py4wZj0yPLiLYSpltxBS8kkHVjfbljFWlFTSKd2WxmGeH3Y9zt0ZJLkRmODJWU4S4tB+D9W5UceQqxutqkTpGtl1tKVxXY6wsHI14wR6iKtsUVGlEvNNtMzkvhlyRkofQkpajoSACMltRO5HQ56cqnFjeNkft4eS0qU4VOqQVEhKj3gCdycbZq8oppQ70zPP8ADBS68uHLWkPNJStLxK+8hQUg+od4H1ivWrLPRIVKW/HU8uaJJSEEJ09noKfHON81oMUU0od6b5M45wup2C1FVIACWH2lKSnc9ocg+z76HOHpUsrckvMJcUY6dLaDo0tL17+Z39VaOimlE9+fueJAAwK6ryvasYhUMr5I99Gr8KmqGV8ke+jV+FAEX5Iz9Gn8KmqGL8kZ+jT+FTUAUUUUAUUUUAUUUUAUUUUAUUUUAUUUUAUUUUAUUUUAUUUUAUUUUAUUUUAUUUUAVDK+SPfRq/CpqhlfJHvo1fhQC7s5i22b0ySSGWWQpZAycY8KkbuEV23JuCHQYymu1DnTTjOfqqp4mOOB5p/9J/IVlWnJIth4O1LBcWlbbn/pCnWrfyOU1nKdOjsw9OsmPVfr9vVm/tlyjXe3tToiiph3OkkYJwSOXsoudyjWmA7OlqKWGgCshJJG+OQqn4Dx+hkDHLC/zqrrjkA8IzgrkQkH7QqdT02U7UfxHb9Lr7lw7cIrNuVcFugRkt9qXOmnGc0m7xFBZs7F1w+uM+AUFtlSlYIzkgDIG1Yt1x5y3ngsleY61Kcc8YqRrSfaSE+ytPYMHgOJ/Bf+2oU23RrPpo44qT33+3o/1JmOLrZJgOzmUy1stlIyIyyVZ5aRjceqoBxzaC4Ww3OLiRkoERzUB44xUvBX/Y21/QCl4YH+UW5fwLX5jS5UiO3iU5qn5b9fmvYck8VW2LHjOqEhbkoEsx0MqLygOfc5ipIvEttl26VNQtxKIYJkNuNlLjWBkgpO/Kq+1ITK43vUpwZXGbZYaz+ykgqOPWaY4gt8ViyXqY0ylL8iGsOrH7WEnGam3yVcMakob26+/wDQszc4wtXvnqV6N2PbatO+nGeXqpSXxLboVuiz3VOlmWQGdDRUpRIyNhvyrNL4jYPBPofoFx1e9/Z9p6KrRnRjOrw865nPJi8PcJvrStaWn2VENpKlHuHkBzqrmax6TepL1a+xo4XFUCfMbitMzUrc5FyKtKRtnckYFPR7nFlTpUJpai9EKQ6CkgDUMjfrtUNsvDN1U4Go8pns8Z9IjqbznwyN6rbJ/wBr+If8TH5KtfBzvHF6tqpfxRc3G5xrVHS/KUpKFuJbBCc95RwKarOccfqaP/GsfnFaMcqlPdopKCWOMve/tR7RRRVjIKKKKAKKKKAKKKKAKKKKAKhlfJHvo1fhU1Qyvkj30avwoCl4mSpfA8xKElSjEwABknYVPHt8cxY9wLX9pRBDIV1CSAcfWKsYxAhtaiAOzTz9VSjGOlVrezVZGoaV7mU4OuLUCwWW3SG3kvyw7oHZnAwonvHpT3G6VL4SmpQkqUQnASMk94VejBGRXiVodQFoUFJPIjcGleWi7zfte6l6397K2VAjiPInhn+0rhFoqA3KQCcfWaqrfcGLX7n0FUwOI1xg2AG1KOopOBgDIrUAg5AI2oOkDfHto4kLK60teqZnOA5zD/DUaGgOJeiNJQ8lbak4Jz1I39lew0L/AMoVyWUK0mC0ArGx7x61ohpPxSK8KkhW5ANEtkHmuUpJfm/yZaTLTw1xZKmzUuJt9yaR8OlBUG3EbYOOWQa5lXmRfLNflR4yhbkRVojuqQpKnlaTqIB6culawgKG4BFeBSNWlKhkdAajT8lu8nTcd1X2KBaVH3PNAQrX72Aacb57PlVPPd9E4c4VkvIcCI77KnMIJKQEHOw3rcEpTzIFGx8DRxsmHUOPK9bKaFxdaJ8xuJHcfLrpwkKjuJHLPMjAqnavUKy8X3szi8gPFktlDC1hWEb8ga2QAr3SKmmykckI2lHZqufm/YxnEt7hXfh8Pwu2cRHmMlzLC0kAKzsCN9vCrRjjOyvvtstuyCtxQSnMZwbn/V2q+0ijSPCoUXdkvLBwUdPF+vv+h6K9ryvauc4UUUUAUUUUAUUUUAUUUUAVDK+SPfRq/CpqhlfJHvo1fhQFJxQ0XuBZqQSCIurY+AB/lUjd2YVZW2+0+HXbfSAn/R0jf66nujXbcKyW/wB6Gof7tfNWZkg2f9IiVdgywLWE/wCh2WCftmspy0s9LpcPex17P7vhGws8w2X3MWZhJK0RitGd8qUTp+8ipuBHJLFtkWicrMm3u4V4lKxrSfvP1VWzW5Lts4YsEIt9sptt9xLmdGltIPexvjVj6qaa98rXxtFk3Mxgm5smPmOFBOtHeTnPXGRUJ7otOClCS9ZNv52f+Rvhwk8UcSbkj0hrYn/QrjjplEhm0MOgqbcuLaVpyRqBB22rrhw44o4l/iGvyUcZHey+Hvm1+BqX+T+/czjt1Mfov/Irc7XG4VmW+5WoLjtuSUx5LIcUUOIXtnBPMHFcJs0C88cXhFwY7dLTLJQCsjTkHOMGneMnESU2y2trCn5M5pQQNyEpOpSvUKr3LR778ZXtoTZURaI7OlUd0o3IPPHOofOxpjk3DVKVOnv68oX98H7LZeIIkKQ461EkIYiLWsqLZcwCnPXSTTV54VhWXhxdwtyVNXGAjtxK1HW4RurUeoO+xqvdKV+5/MgIjJZmWp9BlNI5q0rBLnnkDNaTiu4xzwTOkIcSpEiOUNEH4xWMDH11C4dlpOSnFR9Zb/Oy5+u7K68tR75euGky2u0YktPOKb1EA/BgjlUsCM3YeNkWu3rWIcuIp5bCllYbUlQAIzyzmlrlb1vXHhaAZD0VYYcSXGThaSG08j7K0VqsES0uuPoW9IlPYDkiQvWtQHIZ6DyFWSbZlknGGNK9mnt+r3LQV7Xgr2tTzgooooAooooAooooAooooAooooAooooAqGV8ke+jV+FTVDK+SPfRq/CgOGmkvW5DSxlC2glQ8iKQHDNqFh95PRj6D/3eo5znVz586sovyRn6NP4VLUNJlozlHhiLVohMXBM5trEhLAjhZUThsHIGK7n2yLcgyJTevsHUutkEgpUOR2pvFFKGuV3ZRy+D7JPmOy34yy86crUl5adRxjkDR+h1k9BMIxVlgu9tpLyydeMZznPKrzFFRpRfvZNvMyqtnDNotD5kQ4gS8Rp7RaitQHgCScU01bYrFwkT228SJCUpcXk94J5be2m8UVNIo5ylyxE2eEbm5cewHpDrXZOKycLT4EcjVfG4NskSW3IbiqJaVrbbW6pTbZ8QknAq+oxTSiyyzWybFX7dGkTo01xvL8XV2Ssnu6hg/dTQG1Fe1JRtvk8r2iihAUUUUAUUUUAUUUUAUUUUAUUUUAUUUUAVDK+SPfRq/CpqhlfJHvo1fhQBF+SM/Rp/CpqzQkvpAAfcAGwAWdqPSpPzh37ZqAaWis16VJ+cO/bNHpUn5w79s1INLRWa9Kk/OHftmj0qT84d+2aA0tFZr0qT84d+2aPSpPzh37ZoDS0VmvSpPzh37Zo9Kk/OHftmgNLRWa9Kk/OHftmj0qT84d+2aA0tFZr0qT84d+2aPSpPzh37ZoDS0VmvSpPzh37Zo9Kk/OHftmgNLRWa9Kk/OHftmj0qT84d+2aA0tFZr0qT84d+2aPSpPzh37ZoDS0VmvSpPzh37Zo9Kk/OHftmgNLRWa9Kk/OHftmj0qT84d+2aA0tFZr0qT84d+2aPSpPzh37ZoDS1DL+Rvf4FfhVB6VJ+cO/bNBkvqBSp9wg7EFZ3qA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Rounded Rectangle 13"/>
          <p:cNvSpPr/>
          <p:nvPr/>
        </p:nvSpPr>
        <p:spPr>
          <a:xfrm>
            <a:off x="1174287" y="2762450"/>
            <a:ext cx="6930189" cy="81814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Someone please solve this before I die!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2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2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a:p>
        </p:txBody>
      </p:sp>
      <p:pic>
        <p:nvPicPr>
          <p:cNvPr id="5" name="Picture 4">
            <a:extLst>
              <a:ext uri="{FF2B5EF4-FFF2-40B4-BE49-F238E27FC236}">
                <a16:creationId xmlns:a16="http://schemas.microsoft.com/office/drawing/2014/main" id="{2307D475-7E66-46CD-8FA4-F260D392533F}"/>
              </a:ext>
            </a:extLst>
          </p:cNvPr>
          <p:cNvPicPr>
            <a:picLocks noChangeAspect="1"/>
          </p:cNvPicPr>
          <p:nvPr/>
        </p:nvPicPr>
        <p:blipFill>
          <a:blip r:embed="rId3"/>
          <a:stretch>
            <a:fillRect/>
          </a:stretch>
        </p:blipFill>
        <p:spPr>
          <a:xfrm>
            <a:off x="1054683" y="86490"/>
            <a:ext cx="7034634" cy="6225539"/>
          </a:xfrm>
          <a:prstGeom prst="rect">
            <a:avLst/>
          </a:prstGeom>
        </p:spPr>
      </p:pic>
      <p:pic>
        <p:nvPicPr>
          <p:cNvPr id="7" name="Picture 2">
            <a:extLst>
              <a:ext uri="{FF2B5EF4-FFF2-40B4-BE49-F238E27FC236}">
                <a16:creationId xmlns:a16="http://schemas.microsoft.com/office/drawing/2014/main" id="{05758709-B9FE-4B17-AFA6-A81999AEF18B}"/>
              </a:ext>
            </a:extLst>
          </p:cNvPr>
          <p:cNvPicPr>
            <a:picLocks noChangeAspect="1" noChangeArrowheads="1"/>
          </p:cNvPicPr>
          <p:nvPr/>
        </p:nvPicPr>
        <p:blipFill>
          <a:blip r:embed="rId4" cstate="print"/>
          <a:srcRect/>
          <a:stretch>
            <a:fillRect/>
          </a:stretch>
        </p:blipFill>
        <p:spPr bwMode="auto">
          <a:xfrm>
            <a:off x="2333250" y="5379626"/>
            <a:ext cx="215215" cy="214853"/>
          </a:xfrm>
          <a:prstGeom prst="rect">
            <a:avLst/>
          </a:prstGeom>
          <a:noFill/>
          <a:ln w="9525">
            <a:noFill/>
            <a:miter lim="800000"/>
            <a:headEnd/>
            <a:tailEnd/>
          </a:ln>
        </p:spPr>
      </p:pic>
      <p:pic>
        <p:nvPicPr>
          <p:cNvPr id="8" name="Picture 2">
            <a:extLst>
              <a:ext uri="{FF2B5EF4-FFF2-40B4-BE49-F238E27FC236}">
                <a16:creationId xmlns:a16="http://schemas.microsoft.com/office/drawing/2014/main" id="{7855A0F4-2479-4DAF-AB6A-C337C6E60790}"/>
              </a:ext>
            </a:extLst>
          </p:cNvPr>
          <p:cNvPicPr>
            <a:picLocks noChangeAspect="1" noChangeArrowheads="1"/>
          </p:cNvPicPr>
          <p:nvPr/>
        </p:nvPicPr>
        <p:blipFill>
          <a:blip r:embed="rId4" cstate="print"/>
          <a:srcRect/>
          <a:stretch>
            <a:fillRect/>
          </a:stretch>
        </p:blipFill>
        <p:spPr bwMode="auto">
          <a:xfrm>
            <a:off x="2087668" y="5626333"/>
            <a:ext cx="215215" cy="214853"/>
          </a:xfrm>
          <a:prstGeom prst="rect">
            <a:avLst/>
          </a:prstGeom>
          <a:noFill/>
          <a:ln w="9525">
            <a:noFill/>
            <a:miter lim="800000"/>
            <a:headEnd/>
            <a:tailEnd/>
          </a:ln>
        </p:spPr>
      </p:pic>
      <p:pic>
        <p:nvPicPr>
          <p:cNvPr id="9" name="Picture 2">
            <a:extLst>
              <a:ext uri="{FF2B5EF4-FFF2-40B4-BE49-F238E27FC236}">
                <a16:creationId xmlns:a16="http://schemas.microsoft.com/office/drawing/2014/main" id="{FDBF9F18-3C7C-4269-8698-795A96169538}"/>
              </a:ext>
            </a:extLst>
          </p:cNvPr>
          <p:cNvPicPr>
            <a:picLocks noChangeAspect="1" noChangeArrowheads="1"/>
          </p:cNvPicPr>
          <p:nvPr/>
        </p:nvPicPr>
        <p:blipFill>
          <a:blip r:embed="rId4" cstate="print"/>
          <a:srcRect/>
          <a:stretch>
            <a:fillRect/>
          </a:stretch>
        </p:blipFill>
        <p:spPr bwMode="auto">
          <a:xfrm>
            <a:off x="4464392" y="5848938"/>
            <a:ext cx="215215" cy="214853"/>
          </a:xfrm>
          <a:prstGeom prst="rect">
            <a:avLst/>
          </a:prstGeom>
          <a:noFill/>
          <a:ln w="9525">
            <a:noFill/>
            <a:miter lim="800000"/>
            <a:headEnd/>
            <a:tailEnd/>
          </a:ln>
        </p:spPr>
      </p:pic>
      <p:pic>
        <p:nvPicPr>
          <p:cNvPr id="13" name="Picture 2">
            <a:extLst>
              <a:ext uri="{FF2B5EF4-FFF2-40B4-BE49-F238E27FC236}">
                <a16:creationId xmlns:a16="http://schemas.microsoft.com/office/drawing/2014/main" id="{27D3658E-AF8B-4170-B755-28F5E9586017}"/>
              </a:ext>
            </a:extLst>
          </p:cNvPr>
          <p:cNvPicPr>
            <a:picLocks noChangeAspect="1" noChangeArrowheads="1"/>
          </p:cNvPicPr>
          <p:nvPr/>
        </p:nvPicPr>
        <p:blipFill>
          <a:blip r:embed="rId4" cstate="print"/>
          <a:srcRect/>
          <a:stretch>
            <a:fillRect/>
          </a:stretch>
        </p:blipFill>
        <p:spPr bwMode="auto">
          <a:xfrm>
            <a:off x="2488195" y="6091719"/>
            <a:ext cx="215215" cy="214853"/>
          </a:xfrm>
          <a:prstGeom prst="rect">
            <a:avLst/>
          </a:prstGeom>
          <a:noFill/>
          <a:ln w="9525">
            <a:noFill/>
            <a:miter lim="800000"/>
            <a:headEnd/>
            <a:tailEnd/>
          </a:ln>
        </p:spPr>
      </p:pic>
      <p:sp>
        <p:nvSpPr>
          <p:cNvPr id="10" name="Rectangle 9">
            <a:extLst>
              <a:ext uri="{FF2B5EF4-FFF2-40B4-BE49-F238E27FC236}">
                <a16:creationId xmlns:a16="http://schemas.microsoft.com/office/drawing/2014/main" id="{6F57268F-C460-4A7C-9B7D-E0B24C784C12}"/>
              </a:ext>
            </a:extLst>
          </p:cNvPr>
          <p:cNvSpPr/>
          <p:nvPr/>
        </p:nvSpPr>
        <p:spPr>
          <a:xfrm>
            <a:off x="1226503" y="6286745"/>
            <a:ext cx="3214919" cy="276999"/>
          </a:xfrm>
          <a:prstGeom prst="rect">
            <a:avLst/>
          </a:prstGeom>
        </p:spPr>
        <p:txBody>
          <a:bodyPr wrap="none">
            <a:spAutoFit/>
          </a:bodyPr>
          <a:lstStyle/>
          <a:p>
            <a:r>
              <a:rPr lang="en-US" sz="1200" dirty="0"/>
              <a:t>16.5 Bonus section: 4th Law of Thermodynamics</a:t>
            </a:r>
          </a:p>
        </p:txBody>
      </p:sp>
      <p:pic>
        <p:nvPicPr>
          <p:cNvPr id="14" name="Picture 2">
            <a:extLst>
              <a:ext uri="{FF2B5EF4-FFF2-40B4-BE49-F238E27FC236}">
                <a16:creationId xmlns:a16="http://schemas.microsoft.com/office/drawing/2014/main" id="{4649D4DE-A145-4F56-9A7B-2820062F56E7}"/>
              </a:ext>
            </a:extLst>
          </p:cNvPr>
          <p:cNvPicPr>
            <a:picLocks noChangeAspect="1" noChangeArrowheads="1"/>
          </p:cNvPicPr>
          <p:nvPr/>
        </p:nvPicPr>
        <p:blipFill>
          <a:blip r:embed="rId4" cstate="print"/>
          <a:srcRect/>
          <a:stretch>
            <a:fillRect/>
          </a:stretch>
        </p:blipFill>
        <p:spPr bwMode="auto">
          <a:xfrm>
            <a:off x="4356784" y="6348891"/>
            <a:ext cx="215215" cy="214853"/>
          </a:xfrm>
          <a:prstGeom prst="rect">
            <a:avLst/>
          </a:prstGeom>
          <a:noFill/>
          <a:ln w="9525">
            <a:noFill/>
            <a:miter lim="800000"/>
            <a:headEnd/>
            <a:tailEnd/>
          </a:ln>
        </p:spPr>
      </p:pic>
    </p:spTree>
    <p:extLst>
      <p:ext uri="{BB962C8B-B14F-4D97-AF65-F5344CB8AC3E}">
        <p14:creationId xmlns:p14="http://schemas.microsoft.com/office/powerpoint/2010/main" val="1647039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5"/>
          <p:cNvPicPr>
            <a:picLocks noChangeAspect="1" noChangeArrowheads="1"/>
          </p:cNvPicPr>
          <p:nvPr/>
        </p:nvPicPr>
        <p:blipFill>
          <a:blip r:embed="rId2" cstate="print"/>
          <a:srcRect/>
          <a:stretch>
            <a:fillRect/>
          </a:stretch>
        </p:blipFill>
        <p:spPr bwMode="auto">
          <a:xfrm>
            <a:off x="7099300" y="1069960"/>
            <a:ext cx="1379556" cy="2320925"/>
          </a:xfrm>
          <a:prstGeom prst="rect">
            <a:avLst/>
          </a:prstGeom>
          <a:noFill/>
          <a:ln w="9525">
            <a:noFill/>
            <a:miter lim="800000"/>
            <a:headEnd/>
            <a:tailEnd/>
          </a:ln>
        </p:spPr>
      </p:pic>
      <p:sp>
        <p:nvSpPr>
          <p:cNvPr id="15" name="Text Box 6"/>
          <p:cNvSpPr txBox="1">
            <a:spLocks noChangeArrowheads="1"/>
          </p:cNvSpPr>
          <p:nvPr/>
        </p:nvSpPr>
        <p:spPr bwMode="auto">
          <a:xfrm rot="18019393">
            <a:off x="7564320" y="2610722"/>
            <a:ext cx="915635" cy="369332"/>
          </a:xfrm>
          <a:prstGeom prst="rect">
            <a:avLst/>
          </a:prstGeom>
          <a:noFill/>
          <a:ln w="9525">
            <a:noFill/>
            <a:miter lim="800000"/>
            <a:headEnd/>
            <a:tailEnd/>
          </a:ln>
        </p:spPr>
        <p:txBody>
          <a:bodyPr wrap="none">
            <a:spAutoFit/>
          </a:bodyPr>
          <a:lstStyle/>
          <a:p>
            <a:pPr algn="ctr" fontAlgn="base">
              <a:spcBef>
                <a:spcPct val="0"/>
              </a:spcBef>
              <a:spcAft>
                <a:spcPct val="0"/>
              </a:spcAft>
            </a:pPr>
            <a:r>
              <a:rPr lang="en-US" dirty="0">
                <a:solidFill>
                  <a:srgbClr val="7030A0"/>
                </a:solidFill>
                <a:latin typeface="Arial" charset="0"/>
              </a:rPr>
              <a:t>system</a:t>
            </a:r>
          </a:p>
        </p:txBody>
      </p:sp>
      <p:sp>
        <p:nvSpPr>
          <p:cNvPr id="16" name="Text Box 6"/>
          <p:cNvSpPr txBox="1">
            <a:spLocks noChangeArrowheads="1"/>
          </p:cNvSpPr>
          <p:nvPr/>
        </p:nvSpPr>
        <p:spPr bwMode="auto">
          <a:xfrm rot="18019393">
            <a:off x="6428120" y="2066393"/>
            <a:ext cx="1402948" cy="369332"/>
          </a:xfrm>
          <a:prstGeom prst="rect">
            <a:avLst/>
          </a:prstGeom>
          <a:noFill/>
          <a:ln w="9525">
            <a:noFill/>
            <a:miter lim="800000"/>
            <a:headEnd/>
            <a:tailEnd/>
          </a:ln>
        </p:spPr>
        <p:txBody>
          <a:bodyPr wrap="none">
            <a:spAutoFit/>
          </a:bodyPr>
          <a:lstStyle/>
          <a:p>
            <a:pPr algn="ctr" fontAlgn="base">
              <a:spcBef>
                <a:spcPct val="0"/>
              </a:spcBef>
              <a:spcAft>
                <a:spcPct val="0"/>
              </a:spcAft>
            </a:pPr>
            <a:r>
              <a:rPr lang="en-US" dirty="0">
                <a:solidFill>
                  <a:srgbClr val="7030A0"/>
                </a:solidFill>
                <a:latin typeface="Arial" charset="0"/>
              </a:rPr>
              <a:t>surrounding</a:t>
            </a:r>
          </a:p>
        </p:txBody>
      </p:sp>
      <p:sp>
        <p:nvSpPr>
          <p:cNvPr id="4" name="Title 1"/>
          <p:cNvSpPr>
            <a:spLocks noGrp="1"/>
          </p:cNvSpPr>
          <p:nvPr>
            <p:ph type="title"/>
          </p:nvPr>
        </p:nvSpPr>
        <p:spPr>
          <a:xfrm>
            <a:off x="1400510" y="323"/>
            <a:ext cx="6324600" cy="1143000"/>
          </a:xfrm>
        </p:spPr>
        <p:txBody>
          <a:bodyPr>
            <a:normAutofit/>
          </a:bodyPr>
          <a:lstStyle/>
          <a:p>
            <a:r>
              <a:rPr lang="en-US" sz="4000" u="sng" dirty="0"/>
              <a:t>2</a:t>
            </a:r>
            <a:r>
              <a:rPr lang="en-US" sz="4000" u="sng" baseline="30000" dirty="0"/>
              <a:t>nd</a:t>
            </a:r>
            <a:r>
              <a:rPr lang="en-US" sz="4000" u="sng" dirty="0"/>
              <a:t> Law of Thermodynamics</a:t>
            </a:r>
          </a:p>
        </p:txBody>
      </p:sp>
      <p:sp>
        <p:nvSpPr>
          <p:cNvPr id="8" name="Text Box 5"/>
          <p:cNvSpPr txBox="1">
            <a:spLocks noChangeArrowheads="1"/>
          </p:cNvSpPr>
          <p:nvPr/>
        </p:nvSpPr>
        <p:spPr bwMode="auto">
          <a:xfrm>
            <a:off x="584200" y="890840"/>
            <a:ext cx="8382000" cy="461665"/>
          </a:xfrm>
          <a:prstGeom prst="rect">
            <a:avLst/>
          </a:prstGeom>
          <a:noFill/>
          <a:ln w="9525">
            <a:noFill/>
            <a:miter lim="800000"/>
            <a:headEnd/>
            <a:tailEnd/>
          </a:ln>
        </p:spPr>
        <p:txBody>
          <a:bodyPr>
            <a:spAutoFit/>
          </a:bodyPr>
          <a:lstStyle/>
          <a:p>
            <a:pPr fontAlgn="base">
              <a:spcBef>
                <a:spcPct val="50000"/>
              </a:spcBef>
              <a:spcAft>
                <a:spcPct val="0"/>
              </a:spcAft>
            </a:pPr>
            <a:r>
              <a:rPr lang="en-US" sz="2400" dirty="0">
                <a:solidFill>
                  <a:srgbClr val="000000"/>
                </a:solidFill>
              </a:rPr>
              <a:t>The entropy of the </a:t>
            </a:r>
            <a:r>
              <a:rPr lang="en-US" sz="2400" b="1" dirty="0">
                <a:solidFill>
                  <a:srgbClr val="000000"/>
                </a:solidFill>
              </a:rPr>
              <a:t>universe</a:t>
            </a:r>
            <a:r>
              <a:rPr lang="en-US" sz="2400" dirty="0">
                <a:solidFill>
                  <a:srgbClr val="000000"/>
                </a:solidFill>
              </a:rPr>
              <a:t> increases in a spontaneous process.</a:t>
            </a:r>
          </a:p>
        </p:txBody>
      </p:sp>
      <p:sp>
        <p:nvSpPr>
          <p:cNvPr id="10" name="Text Box 7"/>
          <p:cNvSpPr txBox="1">
            <a:spLocks noChangeArrowheads="1"/>
          </p:cNvSpPr>
          <p:nvPr/>
        </p:nvSpPr>
        <p:spPr bwMode="auto">
          <a:xfrm>
            <a:off x="1524000" y="2547330"/>
            <a:ext cx="2915798"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000000"/>
                </a:solidFill>
              </a:rPr>
              <a:t>Spontaneous process:</a:t>
            </a:r>
          </a:p>
        </p:txBody>
      </p:sp>
      <p:sp>
        <p:nvSpPr>
          <p:cNvPr id="11" name="Text Box 8"/>
          <p:cNvSpPr txBox="1">
            <a:spLocks noChangeArrowheads="1"/>
          </p:cNvSpPr>
          <p:nvPr/>
        </p:nvSpPr>
        <p:spPr bwMode="auto">
          <a:xfrm>
            <a:off x="3221038" y="1730925"/>
            <a:ext cx="2682914"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a:solidFill>
                  <a:srgbClr val="000000"/>
                </a:solidFill>
                <a:latin typeface="Symbol" pitchFamily="18" charset="2"/>
              </a:rPr>
              <a:t>D</a:t>
            </a:r>
            <a:r>
              <a:rPr lang="en-US" sz="2400" i="1" dirty="0" err="1">
                <a:solidFill>
                  <a:srgbClr val="000000"/>
                </a:solidFill>
              </a:rPr>
              <a:t>S</a:t>
            </a:r>
            <a:r>
              <a:rPr lang="en-US" sz="2400" baseline="-25000" dirty="0" err="1">
                <a:solidFill>
                  <a:srgbClr val="000000"/>
                </a:solidFill>
              </a:rPr>
              <a:t>univ</a:t>
            </a:r>
            <a:r>
              <a:rPr lang="en-US" sz="2400" dirty="0">
                <a:solidFill>
                  <a:srgbClr val="000000"/>
                </a:solidFill>
              </a:rPr>
              <a:t> = </a:t>
            </a:r>
            <a:r>
              <a:rPr lang="en-US" sz="2400" dirty="0" err="1">
                <a:solidFill>
                  <a:srgbClr val="000000"/>
                </a:solidFill>
                <a:latin typeface="Symbol" pitchFamily="18" charset="2"/>
              </a:rPr>
              <a:t>D</a:t>
            </a:r>
            <a:r>
              <a:rPr lang="en-US" sz="2400" i="1" dirty="0" err="1">
                <a:solidFill>
                  <a:srgbClr val="000000"/>
                </a:solidFill>
              </a:rPr>
              <a:t>S</a:t>
            </a:r>
            <a:r>
              <a:rPr lang="en-US" sz="2400" baseline="-25000" dirty="0" err="1">
                <a:solidFill>
                  <a:srgbClr val="000000"/>
                </a:solidFill>
              </a:rPr>
              <a:t>sys</a:t>
            </a:r>
            <a:r>
              <a:rPr lang="en-US" sz="2400" dirty="0">
                <a:solidFill>
                  <a:srgbClr val="000000"/>
                </a:solidFill>
              </a:rPr>
              <a:t> + </a:t>
            </a:r>
            <a:r>
              <a:rPr lang="en-US" sz="2400" dirty="0" err="1">
                <a:solidFill>
                  <a:srgbClr val="000000"/>
                </a:solidFill>
                <a:latin typeface="Symbol" pitchFamily="18" charset="2"/>
              </a:rPr>
              <a:t>D</a:t>
            </a:r>
            <a:r>
              <a:rPr lang="en-US" sz="2400" i="1" dirty="0" err="1">
                <a:solidFill>
                  <a:srgbClr val="000000"/>
                </a:solidFill>
              </a:rPr>
              <a:t>S</a:t>
            </a:r>
            <a:r>
              <a:rPr lang="en-US" sz="2400" baseline="-25000" dirty="0" err="1">
                <a:solidFill>
                  <a:srgbClr val="000000"/>
                </a:solidFill>
              </a:rPr>
              <a:t>surr</a:t>
            </a:r>
            <a:endParaRPr lang="en-US" sz="2400" dirty="0">
              <a:solidFill>
                <a:srgbClr val="000000"/>
              </a:solidFill>
            </a:endParaRPr>
          </a:p>
        </p:txBody>
      </p:sp>
      <p:sp>
        <p:nvSpPr>
          <p:cNvPr id="13" name="Text Box 2"/>
          <p:cNvSpPr txBox="1">
            <a:spLocks noChangeArrowheads="1"/>
          </p:cNvSpPr>
          <p:nvPr/>
        </p:nvSpPr>
        <p:spPr bwMode="auto">
          <a:xfrm>
            <a:off x="-254000" y="3357423"/>
            <a:ext cx="9652000" cy="461665"/>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2400" dirty="0">
                <a:solidFill>
                  <a:srgbClr val="0000FF"/>
                </a:solidFill>
                <a:latin typeface="Calibri" pitchFamily="34" charset="0"/>
              </a:rPr>
              <a:t>If something happens the total entropy of the universe increases.</a:t>
            </a:r>
          </a:p>
        </p:txBody>
      </p:sp>
      <p:sp>
        <p:nvSpPr>
          <p:cNvPr id="19" name="Text Box 6"/>
          <p:cNvSpPr txBox="1">
            <a:spLocks noChangeArrowheads="1"/>
          </p:cNvSpPr>
          <p:nvPr/>
        </p:nvSpPr>
        <p:spPr bwMode="auto">
          <a:xfrm>
            <a:off x="4618038" y="2557797"/>
            <a:ext cx="1313180"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a:solidFill>
                  <a:srgbClr val="000000"/>
                </a:solidFill>
                <a:latin typeface="Symbol" pitchFamily="18" charset="2"/>
              </a:rPr>
              <a:t>D</a:t>
            </a:r>
            <a:r>
              <a:rPr lang="en-US" sz="2400" i="1" dirty="0" err="1">
                <a:solidFill>
                  <a:srgbClr val="000000"/>
                </a:solidFill>
              </a:rPr>
              <a:t>S</a:t>
            </a:r>
            <a:r>
              <a:rPr lang="en-US" sz="2400" baseline="-25000" dirty="0" err="1">
                <a:solidFill>
                  <a:srgbClr val="000000"/>
                </a:solidFill>
              </a:rPr>
              <a:t>univ</a:t>
            </a:r>
            <a:r>
              <a:rPr lang="en-US" sz="2400" dirty="0">
                <a:solidFill>
                  <a:srgbClr val="000000"/>
                </a:solidFill>
              </a:rPr>
              <a:t> &gt; 0</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224" y="4453146"/>
            <a:ext cx="3016250" cy="2160588"/>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9"/>
          <p:cNvSpPr txBox="1">
            <a:spLocks noChangeArrowheads="1"/>
          </p:cNvSpPr>
          <p:nvPr/>
        </p:nvSpPr>
        <p:spPr bwMode="auto">
          <a:xfrm>
            <a:off x="2205224" y="4453146"/>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a:solidFill>
                  <a:srgbClr val="ED181E"/>
                </a:solidFill>
                <a:latin typeface="Arial" pitchFamily="34" charset="0"/>
              </a:rPr>
              <a:t>exothermic</a:t>
            </a:r>
          </a:p>
        </p:txBody>
      </p:sp>
      <p:sp>
        <p:nvSpPr>
          <p:cNvPr id="21" name="Text Box 10"/>
          <p:cNvSpPr txBox="1">
            <a:spLocks noChangeArrowheads="1"/>
          </p:cNvSpPr>
          <p:nvPr/>
        </p:nvSpPr>
        <p:spPr bwMode="auto">
          <a:xfrm>
            <a:off x="649704" y="6358146"/>
            <a:ext cx="35814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p>
            <a:pPr eaLnBrk="0" fontAlgn="base" hangingPunct="0">
              <a:spcBef>
                <a:spcPct val="50000"/>
              </a:spcBef>
              <a:spcAft>
                <a:spcPct val="0"/>
              </a:spcAft>
            </a:pPr>
            <a:r>
              <a:rPr lang="en-US" altLang="en-US">
                <a:solidFill>
                  <a:srgbClr val="ED181E"/>
                </a:solidFill>
                <a:latin typeface="Arial" pitchFamily="34" charset="0"/>
              </a:rPr>
              <a:t>system becomes more ordered</a:t>
            </a:r>
          </a:p>
        </p:txBody>
      </p:sp>
      <p:sp>
        <p:nvSpPr>
          <p:cNvPr id="22" name="TextBox 21"/>
          <p:cNvSpPr txBox="1"/>
          <p:nvPr/>
        </p:nvSpPr>
        <p:spPr>
          <a:xfrm>
            <a:off x="4950360" y="4330269"/>
            <a:ext cx="704193" cy="461665"/>
          </a:xfrm>
          <a:prstGeom prst="rect">
            <a:avLst/>
          </a:prstGeom>
          <a:noFill/>
        </p:spPr>
        <p:txBody>
          <a:bodyPr wrap="square" rtlCol="0">
            <a:spAutoFit/>
          </a:bodyPr>
          <a:lstStyle/>
          <a:p>
            <a:r>
              <a:rPr lang="en-US" sz="2400" dirty="0"/>
              <a:t>-</a:t>
            </a:r>
            <a:r>
              <a:rPr lang="en-US" sz="2400" dirty="0">
                <a:latin typeface="Symbol" pitchFamily="18" charset="2"/>
              </a:rPr>
              <a:t>D</a:t>
            </a:r>
            <a:r>
              <a:rPr lang="en-US" sz="2400" dirty="0"/>
              <a:t>H</a:t>
            </a:r>
          </a:p>
        </p:txBody>
      </p:sp>
      <p:sp>
        <p:nvSpPr>
          <p:cNvPr id="23" name="TextBox 22"/>
          <p:cNvSpPr txBox="1"/>
          <p:nvPr/>
        </p:nvSpPr>
        <p:spPr>
          <a:xfrm>
            <a:off x="5912061" y="4325011"/>
            <a:ext cx="993228" cy="461665"/>
          </a:xfrm>
          <a:prstGeom prst="rect">
            <a:avLst/>
          </a:prstGeom>
          <a:noFill/>
        </p:spPr>
        <p:txBody>
          <a:bodyPr wrap="square" rtlCol="0">
            <a:spAutoFit/>
          </a:bodyPr>
          <a:lstStyle/>
          <a:p>
            <a:r>
              <a:rPr lang="en-US" sz="2400" dirty="0"/>
              <a:t>- </a:t>
            </a:r>
            <a:r>
              <a:rPr lang="en-US" sz="2400" dirty="0" err="1">
                <a:latin typeface="Symbol" pitchFamily="18" charset="2"/>
              </a:rPr>
              <a:t>D</a:t>
            </a:r>
            <a:r>
              <a:rPr lang="en-US" sz="2400" dirty="0" err="1"/>
              <a:t>S</a:t>
            </a:r>
            <a:r>
              <a:rPr lang="en-US" sz="2400" baseline="-25000" dirty="0" err="1"/>
              <a:t>sys</a:t>
            </a:r>
            <a:endParaRPr lang="en-US" sz="2400" baseline="-25000" dirty="0"/>
          </a:p>
        </p:txBody>
      </p:sp>
      <p:sp>
        <p:nvSpPr>
          <p:cNvPr id="24" name="TextBox 23"/>
          <p:cNvSpPr txBox="1"/>
          <p:nvPr/>
        </p:nvSpPr>
        <p:spPr>
          <a:xfrm>
            <a:off x="7104973" y="4328703"/>
            <a:ext cx="1334817" cy="461665"/>
          </a:xfrm>
          <a:prstGeom prst="rect">
            <a:avLst/>
          </a:prstGeom>
          <a:noFill/>
        </p:spPr>
        <p:txBody>
          <a:bodyPr wrap="square" rtlCol="0">
            <a:spAutoFit/>
          </a:bodyPr>
          <a:lstStyle/>
          <a:p>
            <a:r>
              <a:rPr lang="en-US" sz="2400" dirty="0"/>
              <a:t>+</a:t>
            </a:r>
            <a:r>
              <a:rPr lang="en-US" sz="2400" dirty="0" err="1">
                <a:latin typeface="Symbol" pitchFamily="18" charset="2"/>
              </a:rPr>
              <a:t>D</a:t>
            </a:r>
            <a:r>
              <a:rPr lang="en-US" sz="2400" dirty="0" err="1"/>
              <a:t>S</a:t>
            </a:r>
            <a:r>
              <a:rPr lang="en-US" sz="2400" baseline="-25000" dirty="0" err="1"/>
              <a:t>surr</a:t>
            </a:r>
            <a:endParaRPr lang="en-US" sz="2400" baseline="-25000" dirty="0"/>
          </a:p>
        </p:txBody>
      </p:sp>
      <p:sp>
        <p:nvSpPr>
          <p:cNvPr id="25" name="TextBox 24"/>
          <p:cNvSpPr txBox="1"/>
          <p:nvPr/>
        </p:nvSpPr>
        <p:spPr>
          <a:xfrm>
            <a:off x="4677100" y="5023956"/>
            <a:ext cx="4130566" cy="1200329"/>
          </a:xfrm>
          <a:prstGeom prst="rect">
            <a:avLst/>
          </a:prstGeom>
          <a:noFill/>
        </p:spPr>
        <p:txBody>
          <a:bodyPr wrap="square" rtlCol="0">
            <a:spAutoFit/>
          </a:bodyPr>
          <a:lstStyle/>
          <a:p>
            <a:r>
              <a:rPr lang="en-US" dirty="0">
                <a:solidFill>
                  <a:srgbClr val="6600FF"/>
                </a:solidFill>
              </a:rPr>
              <a:t>The local entropy decreases (the system becomes more organized) at the cost of increasing entropy to the surrounding environment. </a:t>
            </a:r>
          </a:p>
        </p:txBody>
      </p:sp>
      <p:sp>
        <p:nvSpPr>
          <p:cNvPr id="26" name="Text Box 8"/>
          <p:cNvSpPr txBox="1">
            <a:spLocks noChangeArrowheads="1"/>
          </p:cNvSpPr>
          <p:nvPr/>
        </p:nvSpPr>
        <p:spPr bwMode="auto">
          <a:xfrm>
            <a:off x="1291007" y="3893073"/>
            <a:ext cx="2146998"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a:latin typeface="Symbol" pitchFamily="18" charset="2"/>
              </a:rPr>
              <a:t>D</a:t>
            </a:r>
            <a:r>
              <a:rPr lang="en-US" sz="2000" i="1" dirty="0"/>
              <a:t>G</a:t>
            </a:r>
            <a:r>
              <a:rPr lang="en-US" sz="2000" dirty="0"/>
              <a:t> = </a:t>
            </a:r>
            <a:r>
              <a:rPr lang="en-US" sz="2000" dirty="0" err="1">
                <a:latin typeface="Symbol" pitchFamily="18" charset="2"/>
              </a:rPr>
              <a:t>D</a:t>
            </a:r>
            <a:r>
              <a:rPr lang="en-US" sz="2000" dirty="0" err="1"/>
              <a:t>H</a:t>
            </a:r>
            <a:r>
              <a:rPr lang="en-US" sz="2000" baseline="-25000" dirty="0" err="1"/>
              <a:t>sys</a:t>
            </a:r>
            <a:r>
              <a:rPr lang="en-US" sz="2000" baseline="-25000" dirty="0"/>
              <a:t>  </a:t>
            </a:r>
            <a:r>
              <a:rPr lang="en-US" sz="2000" dirty="0"/>
              <a:t>-  </a:t>
            </a:r>
            <a:r>
              <a:rPr lang="en-US" sz="2000" dirty="0" err="1"/>
              <a:t>T</a:t>
            </a:r>
            <a:r>
              <a:rPr lang="en-US" sz="2000" dirty="0" err="1">
                <a:latin typeface="Symbol" pitchFamily="18" charset="2"/>
              </a:rPr>
              <a:t>D</a:t>
            </a:r>
            <a:r>
              <a:rPr lang="en-US" sz="2000" i="1" dirty="0" err="1"/>
              <a:t>S</a:t>
            </a:r>
            <a:r>
              <a:rPr lang="en-US" sz="2000" baseline="-25000" dirty="0" err="1"/>
              <a:t>sys</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1" grpId="0" animBg="1"/>
      <p:bldP spid="22" grpId="0"/>
      <p:bldP spid="23" grpId="0"/>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430919" y="3925611"/>
            <a:ext cx="2911366" cy="2685393"/>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5"/>
          <p:cNvPicPr>
            <a:picLocks noChangeAspect="1" noChangeArrowheads="1"/>
          </p:cNvPicPr>
          <p:nvPr/>
        </p:nvPicPr>
        <p:blipFill>
          <a:blip r:embed="rId2" cstate="print"/>
          <a:srcRect/>
          <a:stretch>
            <a:fillRect/>
          </a:stretch>
        </p:blipFill>
        <p:spPr bwMode="auto">
          <a:xfrm>
            <a:off x="7099300" y="1069960"/>
            <a:ext cx="1379556" cy="2320925"/>
          </a:xfrm>
          <a:prstGeom prst="rect">
            <a:avLst/>
          </a:prstGeom>
          <a:noFill/>
          <a:ln w="9525">
            <a:noFill/>
            <a:miter lim="800000"/>
            <a:headEnd/>
            <a:tailEnd/>
          </a:ln>
        </p:spPr>
      </p:pic>
      <p:sp>
        <p:nvSpPr>
          <p:cNvPr id="15" name="Text Box 6"/>
          <p:cNvSpPr txBox="1">
            <a:spLocks noChangeArrowheads="1"/>
          </p:cNvSpPr>
          <p:nvPr/>
        </p:nvSpPr>
        <p:spPr bwMode="auto">
          <a:xfrm rot="18019393">
            <a:off x="7564320" y="2610722"/>
            <a:ext cx="915635" cy="369332"/>
          </a:xfrm>
          <a:prstGeom prst="rect">
            <a:avLst/>
          </a:prstGeom>
          <a:noFill/>
          <a:ln w="9525">
            <a:noFill/>
            <a:miter lim="800000"/>
            <a:headEnd/>
            <a:tailEnd/>
          </a:ln>
        </p:spPr>
        <p:txBody>
          <a:bodyPr wrap="none">
            <a:spAutoFit/>
          </a:bodyPr>
          <a:lstStyle/>
          <a:p>
            <a:pPr algn="ctr" fontAlgn="base">
              <a:spcBef>
                <a:spcPct val="0"/>
              </a:spcBef>
              <a:spcAft>
                <a:spcPct val="0"/>
              </a:spcAft>
            </a:pPr>
            <a:r>
              <a:rPr lang="en-US" dirty="0">
                <a:solidFill>
                  <a:srgbClr val="7030A0"/>
                </a:solidFill>
                <a:latin typeface="Arial" charset="0"/>
              </a:rPr>
              <a:t>system</a:t>
            </a:r>
          </a:p>
        </p:txBody>
      </p:sp>
      <p:sp>
        <p:nvSpPr>
          <p:cNvPr id="16" name="Text Box 6"/>
          <p:cNvSpPr txBox="1">
            <a:spLocks noChangeArrowheads="1"/>
          </p:cNvSpPr>
          <p:nvPr/>
        </p:nvSpPr>
        <p:spPr bwMode="auto">
          <a:xfrm rot="18019393">
            <a:off x="6428120" y="2066393"/>
            <a:ext cx="1402948" cy="369332"/>
          </a:xfrm>
          <a:prstGeom prst="rect">
            <a:avLst/>
          </a:prstGeom>
          <a:noFill/>
          <a:ln w="9525">
            <a:noFill/>
            <a:miter lim="800000"/>
            <a:headEnd/>
            <a:tailEnd/>
          </a:ln>
        </p:spPr>
        <p:txBody>
          <a:bodyPr wrap="none">
            <a:spAutoFit/>
          </a:bodyPr>
          <a:lstStyle/>
          <a:p>
            <a:pPr algn="ctr" fontAlgn="base">
              <a:spcBef>
                <a:spcPct val="0"/>
              </a:spcBef>
              <a:spcAft>
                <a:spcPct val="0"/>
              </a:spcAft>
            </a:pPr>
            <a:r>
              <a:rPr lang="en-US" dirty="0">
                <a:solidFill>
                  <a:srgbClr val="7030A0"/>
                </a:solidFill>
                <a:latin typeface="Arial" charset="0"/>
              </a:rPr>
              <a:t>surrounding</a:t>
            </a:r>
          </a:p>
        </p:txBody>
      </p:sp>
      <p:sp>
        <p:nvSpPr>
          <p:cNvPr id="4" name="Title 1"/>
          <p:cNvSpPr>
            <a:spLocks noGrp="1"/>
          </p:cNvSpPr>
          <p:nvPr>
            <p:ph type="title"/>
          </p:nvPr>
        </p:nvSpPr>
        <p:spPr>
          <a:xfrm>
            <a:off x="1400510" y="323"/>
            <a:ext cx="6324600" cy="1143000"/>
          </a:xfrm>
        </p:spPr>
        <p:txBody>
          <a:bodyPr>
            <a:normAutofit/>
          </a:bodyPr>
          <a:lstStyle/>
          <a:p>
            <a:r>
              <a:rPr lang="en-US" sz="4000" u="sng" dirty="0"/>
              <a:t>2</a:t>
            </a:r>
            <a:r>
              <a:rPr lang="en-US" sz="4000" u="sng" baseline="30000" dirty="0"/>
              <a:t>nd</a:t>
            </a:r>
            <a:r>
              <a:rPr lang="en-US" sz="4000" u="sng" dirty="0"/>
              <a:t> Law of Thermodynamics</a:t>
            </a:r>
          </a:p>
        </p:txBody>
      </p:sp>
      <p:sp>
        <p:nvSpPr>
          <p:cNvPr id="8" name="Text Box 5"/>
          <p:cNvSpPr txBox="1">
            <a:spLocks noChangeArrowheads="1"/>
          </p:cNvSpPr>
          <p:nvPr/>
        </p:nvSpPr>
        <p:spPr bwMode="auto">
          <a:xfrm>
            <a:off x="584200" y="890840"/>
            <a:ext cx="8382000" cy="461665"/>
          </a:xfrm>
          <a:prstGeom prst="rect">
            <a:avLst/>
          </a:prstGeom>
          <a:noFill/>
          <a:ln w="9525">
            <a:noFill/>
            <a:miter lim="800000"/>
            <a:headEnd/>
            <a:tailEnd/>
          </a:ln>
        </p:spPr>
        <p:txBody>
          <a:bodyPr>
            <a:spAutoFit/>
          </a:bodyPr>
          <a:lstStyle/>
          <a:p>
            <a:pPr fontAlgn="base">
              <a:spcBef>
                <a:spcPct val="50000"/>
              </a:spcBef>
              <a:spcAft>
                <a:spcPct val="0"/>
              </a:spcAft>
            </a:pPr>
            <a:r>
              <a:rPr lang="en-US" sz="2400" dirty="0">
                <a:solidFill>
                  <a:srgbClr val="000000"/>
                </a:solidFill>
              </a:rPr>
              <a:t>The entropy of the </a:t>
            </a:r>
            <a:r>
              <a:rPr lang="en-US" sz="2400" b="1" dirty="0">
                <a:solidFill>
                  <a:srgbClr val="000000"/>
                </a:solidFill>
              </a:rPr>
              <a:t>universe</a:t>
            </a:r>
            <a:r>
              <a:rPr lang="en-US" sz="2400" dirty="0">
                <a:solidFill>
                  <a:srgbClr val="000000"/>
                </a:solidFill>
              </a:rPr>
              <a:t> increases in a spontaneous process.</a:t>
            </a:r>
          </a:p>
        </p:txBody>
      </p:sp>
      <p:sp>
        <p:nvSpPr>
          <p:cNvPr id="10" name="Text Box 7"/>
          <p:cNvSpPr txBox="1">
            <a:spLocks noChangeArrowheads="1"/>
          </p:cNvSpPr>
          <p:nvPr/>
        </p:nvSpPr>
        <p:spPr bwMode="auto">
          <a:xfrm>
            <a:off x="1524000" y="2547330"/>
            <a:ext cx="2915798"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000000"/>
                </a:solidFill>
              </a:rPr>
              <a:t>Spontaneous process:</a:t>
            </a:r>
          </a:p>
        </p:txBody>
      </p:sp>
      <p:sp>
        <p:nvSpPr>
          <p:cNvPr id="11" name="Text Box 8"/>
          <p:cNvSpPr txBox="1">
            <a:spLocks noChangeArrowheads="1"/>
          </p:cNvSpPr>
          <p:nvPr/>
        </p:nvSpPr>
        <p:spPr bwMode="auto">
          <a:xfrm>
            <a:off x="3221038" y="1730925"/>
            <a:ext cx="2682914"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a:solidFill>
                  <a:srgbClr val="000000"/>
                </a:solidFill>
                <a:latin typeface="Symbol" pitchFamily="18" charset="2"/>
              </a:rPr>
              <a:t>D</a:t>
            </a:r>
            <a:r>
              <a:rPr lang="en-US" sz="2400" i="1" dirty="0" err="1">
                <a:solidFill>
                  <a:srgbClr val="000000"/>
                </a:solidFill>
              </a:rPr>
              <a:t>S</a:t>
            </a:r>
            <a:r>
              <a:rPr lang="en-US" sz="2400" baseline="-25000" dirty="0" err="1">
                <a:solidFill>
                  <a:srgbClr val="000000"/>
                </a:solidFill>
              </a:rPr>
              <a:t>univ</a:t>
            </a:r>
            <a:r>
              <a:rPr lang="en-US" sz="2400" dirty="0">
                <a:solidFill>
                  <a:srgbClr val="000000"/>
                </a:solidFill>
              </a:rPr>
              <a:t> = </a:t>
            </a:r>
            <a:r>
              <a:rPr lang="en-US" sz="2400" dirty="0" err="1">
                <a:solidFill>
                  <a:srgbClr val="000000"/>
                </a:solidFill>
                <a:latin typeface="Symbol" pitchFamily="18" charset="2"/>
              </a:rPr>
              <a:t>D</a:t>
            </a:r>
            <a:r>
              <a:rPr lang="en-US" sz="2400" i="1" dirty="0" err="1">
                <a:solidFill>
                  <a:srgbClr val="000000"/>
                </a:solidFill>
              </a:rPr>
              <a:t>S</a:t>
            </a:r>
            <a:r>
              <a:rPr lang="en-US" sz="2400" baseline="-25000" dirty="0" err="1">
                <a:solidFill>
                  <a:srgbClr val="000000"/>
                </a:solidFill>
              </a:rPr>
              <a:t>sys</a:t>
            </a:r>
            <a:r>
              <a:rPr lang="en-US" sz="2400" dirty="0">
                <a:solidFill>
                  <a:srgbClr val="000000"/>
                </a:solidFill>
              </a:rPr>
              <a:t> + </a:t>
            </a:r>
            <a:r>
              <a:rPr lang="en-US" sz="2400" dirty="0" err="1">
                <a:solidFill>
                  <a:srgbClr val="000000"/>
                </a:solidFill>
                <a:latin typeface="Symbol" pitchFamily="18" charset="2"/>
              </a:rPr>
              <a:t>D</a:t>
            </a:r>
            <a:r>
              <a:rPr lang="en-US" sz="2400" i="1" dirty="0" err="1">
                <a:solidFill>
                  <a:srgbClr val="000000"/>
                </a:solidFill>
              </a:rPr>
              <a:t>S</a:t>
            </a:r>
            <a:r>
              <a:rPr lang="en-US" sz="2400" baseline="-25000" dirty="0" err="1">
                <a:solidFill>
                  <a:srgbClr val="000000"/>
                </a:solidFill>
              </a:rPr>
              <a:t>surr</a:t>
            </a:r>
            <a:endParaRPr lang="en-US" sz="2400" dirty="0">
              <a:solidFill>
                <a:srgbClr val="000000"/>
              </a:solidFill>
            </a:endParaRPr>
          </a:p>
        </p:txBody>
      </p:sp>
      <p:sp>
        <p:nvSpPr>
          <p:cNvPr id="19" name="Text Box 6"/>
          <p:cNvSpPr txBox="1">
            <a:spLocks noChangeArrowheads="1"/>
          </p:cNvSpPr>
          <p:nvPr/>
        </p:nvSpPr>
        <p:spPr bwMode="auto">
          <a:xfrm>
            <a:off x="4618038" y="2557797"/>
            <a:ext cx="1313180"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a:solidFill>
                  <a:srgbClr val="000000"/>
                </a:solidFill>
                <a:latin typeface="Symbol" pitchFamily="18" charset="2"/>
              </a:rPr>
              <a:t>D</a:t>
            </a:r>
            <a:r>
              <a:rPr lang="en-US" sz="2400" i="1" dirty="0" err="1">
                <a:solidFill>
                  <a:srgbClr val="000000"/>
                </a:solidFill>
              </a:rPr>
              <a:t>S</a:t>
            </a:r>
            <a:r>
              <a:rPr lang="en-US" sz="2400" baseline="-25000" dirty="0" err="1">
                <a:solidFill>
                  <a:srgbClr val="000000"/>
                </a:solidFill>
              </a:rPr>
              <a:t>univ</a:t>
            </a:r>
            <a:r>
              <a:rPr lang="en-US" sz="2400" dirty="0">
                <a:solidFill>
                  <a:srgbClr val="000000"/>
                </a:solidFill>
              </a:rPr>
              <a:t> &gt; 0</a:t>
            </a:r>
          </a:p>
        </p:txBody>
      </p:sp>
      <p:sp>
        <p:nvSpPr>
          <p:cNvPr id="18" name="Line 12"/>
          <p:cNvSpPr>
            <a:spLocks noChangeShapeType="1"/>
          </p:cNvSpPr>
          <p:nvPr/>
        </p:nvSpPr>
        <p:spPr bwMode="auto">
          <a:xfrm>
            <a:off x="-136634" y="3404914"/>
            <a:ext cx="9437851" cy="0"/>
          </a:xfrm>
          <a:prstGeom prst="line">
            <a:avLst/>
          </a:prstGeom>
          <a:noFill/>
          <a:ln w="9525">
            <a:solidFill>
              <a:schemeClr val="tx1"/>
            </a:solidFill>
            <a:round/>
            <a:headEnd/>
            <a:tailEnd/>
          </a:ln>
          <a:effectLst/>
        </p:spPr>
        <p:txBody>
          <a:bodyPr wrap="none" anchor="ctr"/>
          <a:lstStyle/>
          <a:p>
            <a:endParaRPr lang="en-US" sz="1600"/>
          </a:p>
        </p:txBody>
      </p:sp>
      <p:pic>
        <p:nvPicPr>
          <p:cNvPr id="1026" name="Picture 2" descr="http://homesbyburma.com/wp-content/uploads/2012/03/New-home-builders-in-Arizona.jpg"/>
          <p:cNvPicPr>
            <a:picLocks noChangeAspect="1" noChangeArrowheads="1"/>
          </p:cNvPicPr>
          <p:nvPr/>
        </p:nvPicPr>
        <p:blipFill>
          <a:blip r:embed="rId3" cstate="print"/>
          <a:srcRect/>
          <a:stretch>
            <a:fillRect/>
          </a:stretch>
        </p:blipFill>
        <p:spPr bwMode="auto">
          <a:xfrm>
            <a:off x="807217" y="4519447"/>
            <a:ext cx="2156700" cy="1655435"/>
          </a:xfrm>
          <a:prstGeom prst="ellipse">
            <a:avLst/>
          </a:prstGeom>
          <a:ln>
            <a:noFill/>
          </a:ln>
          <a:effectLst>
            <a:softEdge rad="112500"/>
          </a:effectLst>
        </p:spPr>
      </p:pic>
      <p:sp>
        <p:nvSpPr>
          <p:cNvPr id="26" name="TextBox 25"/>
          <p:cNvSpPr txBox="1"/>
          <p:nvPr/>
        </p:nvSpPr>
        <p:spPr>
          <a:xfrm>
            <a:off x="1387367" y="5833240"/>
            <a:ext cx="935421" cy="369332"/>
          </a:xfrm>
          <a:prstGeom prst="rect">
            <a:avLst/>
          </a:prstGeom>
          <a:noFill/>
        </p:spPr>
        <p:txBody>
          <a:bodyPr wrap="square" rtlCol="0">
            <a:spAutoFit/>
          </a:bodyPr>
          <a:lstStyle/>
          <a:p>
            <a:pPr algn="ctr"/>
            <a:r>
              <a:rPr lang="en-US" dirty="0"/>
              <a:t>System</a:t>
            </a:r>
          </a:p>
        </p:txBody>
      </p:sp>
      <p:sp>
        <p:nvSpPr>
          <p:cNvPr id="27" name="Text Box 7"/>
          <p:cNvSpPr txBox="1">
            <a:spLocks noChangeArrowheads="1"/>
          </p:cNvSpPr>
          <p:nvPr/>
        </p:nvSpPr>
        <p:spPr bwMode="auto">
          <a:xfrm>
            <a:off x="762002" y="3424945"/>
            <a:ext cx="2268570"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000000"/>
                </a:solidFill>
              </a:rPr>
              <a:t>Building a House</a:t>
            </a:r>
          </a:p>
        </p:txBody>
      </p:sp>
      <p:cxnSp>
        <p:nvCxnSpPr>
          <p:cNvPr id="31" name="Straight Arrow Connector 30"/>
          <p:cNvCxnSpPr/>
          <p:nvPr/>
        </p:nvCxnSpPr>
        <p:spPr>
          <a:xfrm flipV="1">
            <a:off x="2816772" y="4393323"/>
            <a:ext cx="1219200" cy="37837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078016" y="4025451"/>
            <a:ext cx="4078014" cy="646331"/>
          </a:xfrm>
          <a:prstGeom prst="rect">
            <a:avLst/>
          </a:prstGeom>
          <a:noFill/>
        </p:spPr>
        <p:txBody>
          <a:bodyPr wrap="square" rtlCol="0">
            <a:spAutoFit/>
          </a:bodyPr>
          <a:lstStyle/>
          <a:p>
            <a:r>
              <a:rPr lang="en-US" dirty="0">
                <a:solidFill>
                  <a:srgbClr val="FF0000"/>
                </a:solidFill>
              </a:rPr>
              <a:t>Burning fuel for transportation, machining, tools, paint manufacturing…</a:t>
            </a:r>
          </a:p>
        </p:txBody>
      </p:sp>
      <p:grpSp>
        <p:nvGrpSpPr>
          <p:cNvPr id="37" name="Group 36"/>
          <p:cNvGrpSpPr/>
          <p:nvPr/>
        </p:nvGrpSpPr>
        <p:grpSpPr>
          <a:xfrm>
            <a:off x="3815255" y="4673276"/>
            <a:ext cx="5192110" cy="369332"/>
            <a:chOff x="3815255" y="4484096"/>
            <a:chExt cx="5192110" cy="369332"/>
          </a:xfrm>
        </p:grpSpPr>
        <p:sp>
          <p:nvSpPr>
            <p:cNvPr id="1027" name="Rectangle 3"/>
            <p:cNvSpPr>
              <a:spLocks noChangeArrowheads="1"/>
            </p:cNvSpPr>
            <p:nvPr/>
          </p:nvSpPr>
          <p:spPr bwMode="auto">
            <a:xfrm>
              <a:off x="3815255" y="4484096"/>
              <a:ext cx="51921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Arial" pitchFamily="34" charset="0"/>
                  <a:cs typeface="Arial" pitchFamily="34" charset="0"/>
                </a:rPr>
                <a:t>2 C</a:t>
              </a:r>
              <a:r>
                <a:rPr kumimoji="0" lang="en-US" b="0" i="0" u="none" strike="noStrike" cap="none" normalizeH="0" baseline="-30000" dirty="0">
                  <a:ln>
                    <a:noFill/>
                  </a:ln>
                  <a:solidFill>
                    <a:srgbClr val="000000"/>
                  </a:solidFill>
                  <a:effectLst/>
                  <a:latin typeface="Arial" pitchFamily="34" charset="0"/>
                  <a:cs typeface="Arial" pitchFamily="34" charset="0"/>
                </a:rPr>
                <a:t>8</a:t>
              </a:r>
              <a:r>
                <a:rPr kumimoji="0" lang="en-US" b="0" i="0" u="none" strike="noStrike" cap="none" normalizeH="0" baseline="0" dirty="0">
                  <a:ln>
                    <a:noFill/>
                  </a:ln>
                  <a:solidFill>
                    <a:srgbClr val="000000"/>
                  </a:solidFill>
                  <a:effectLst/>
                  <a:latin typeface="Arial" pitchFamily="34" charset="0"/>
                  <a:cs typeface="Arial" pitchFamily="34" charset="0"/>
                </a:rPr>
                <a:t>H</a:t>
              </a:r>
              <a:r>
                <a:rPr kumimoji="0" lang="en-US" b="0" i="0" u="none" strike="noStrike" cap="none" normalizeH="0" baseline="-30000" dirty="0">
                  <a:ln>
                    <a:noFill/>
                  </a:ln>
                  <a:solidFill>
                    <a:srgbClr val="000000"/>
                  </a:solidFill>
                  <a:effectLst/>
                  <a:latin typeface="Arial" pitchFamily="34" charset="0"/>
                  <a:cs typeface="Arial" pitchFamily="34" charset="0"/>
                </a:rPr>
                <a:t>18</a:t>
              </a:r>
              <a:r>
                <a:rPr kumimoji="0" lang="en-US" b="0" i="0" u="none" strike="noStrike" cap="none" normalizeH="0" baseline="0" dirty="0">
                  <a:ln>
                    <a:noFill/>
                  </a:ln>
                  <a:solidFill>
                    <a:srgbClr val="000000"/>
                  </a:solidFill>
                  <a:effectLst/>
                  <a:latin typeface="Arial" pitchFamily="34" charset="0"/>
                  <a:cs typeface="Arial" pitchFamily="34" charset="0"/>
                </a:rPr>
                <a:t>(l) + 25 O</a:t>
              </a:r>
              <a:r>
                <a:rPr kumimoji="0" lang="en-US" b="0" i="0" u="none" strike="noStrike" cap="none" normalizeH="0" baseline="-30000" dirty="0">
                  <a:ln>
                    <a:noFill/>
                  </a:ln>
                  <a:solidFill>
                    <a:srgbClr val="000000"/>
                  </a:solidFill>
                  <a:effectLst/>
                  <a:latin typeface="Arial" pitchFamily="34" charset="0"/>
                  <a:cs typeface="Arial" pitchFamily="34" charset="0"/>
                </a:rPr>
                <a:t>2</a:t>
              </a:r>
              <a:r>
                <a:rPr kumimoji="0" lang="en-US" b="0" i="0" u="none" strike="noStrike" cap="none" normalizeH="0" baseline="0" dirty="0">
                  <a:ln>
                    <a:noFill/>
                  </a:ln>
                  <a:solidFill>
                    <a:srgbClr val="000000"/>
                  </a:solidFill>
                  <a:effectLst/>
                  <a:latin typeface="Arial" pitchFamily="34" charset="0"/>
                  <a:cs typeface="Arial" pitchFamily="34" charset="0"/>
                </a:rPr>
                <a:t> (g)   </a:t>
              </a:r>
              <a:r>
                <a:rPr kumimoji="0" lang="en-US" b="0" i="0" u="none" strike="noStrike" cap="none" normalizeH="0" baseline="0" dirty="0">
                  <a:ln>
                    <a:noFill/>
                  </a:ln>
                  <a:solidFill>
                    <a:schemeClr val="tx1"/>
                  </a:solidFill>
                  <a:effectLst/>
                  <a:latin typeface="Arial" pitchFamily="34" charset="0"/>
                  <a:cs typeface="Arial" pitchFamily="34" charset="0"/>
                </a:rPr>
                <a:t>  </a:t>
              </a:r>
              <a:r>
                <a:rPr kumimoji="0" lang="en-US" b="0" i="0" u="none" strike="noStrike" cap="none" normalizeH="0" baseline="0" dirty="0">
                  <a:ln>
                    <a:noFill/>
                  </a:ln>
                  <a:solidFill>
                    <a:srgbClr val="000000"/>
                  </a:solidFill>
                  <a:effectLst/>
                  <a:latin typeface="Arial" pitchFamily="34" charset="0"/>
                  <a:cs typeface="Arial" pitchFamily="34" charset="0"/>
                </a:rPr>
                <a:t> 16 CO</a:t>
              </a:r>
              <a:r>
                <a:rPr kumimoji="0" lang="en-US" b="0" i="0" u="none" strike="noStrike" cap="none" normalizeH="0" baseline="-30000" dirty="0">
                  <a:ln>
                    <a:noFill/>
                  </a:ln>
                  <a:solidFill>
                    <a:srgbClr val="000000"/>
                  </a:solidFill>
                  <a:effectLst/>
                  <a:latin typeface="Arial" pitchFamily="34" charset="0"/>
                  <a:cs typeface="Arial" pitchFamily="34" charset="0"/>
                </a:rPr>
                <a:t>2</a:t>
              </a:r>
              <a:r>
                <a:rPr kumimoji="0" lang="en-US" b="0" i="0" u="none" strike="noStrike" cap="none" normalizeH="0" baseline="0" dirty="0">
                  <a:ln>
                    <a:noFill/>
                  </a:ln>
                  <a:solidFill>
                    <a:srgbClr val="000000"/>
                  </a:solidFill>
                  <a:effectLst/>
                  <a:latin typeface="Arial" pitchFamily="34" charset="0"/>
                  <a:cs typeface="Arial" pitchFamily="34" charset="0"/>
                </a:rPr>
                <a:t> (g) + 18 H</a:t>
              </a:r>
              <a:r>
                <a:rPr kumimoji="0" lang="en-US" b="0" i="0" u="none" strike="noStrike" cap="none" normalizeH="0" baseline="-30000" dirty="0">
                  <a:ln>
                    <a:noFill/>
                  </a:ln>
                  <a:solidFill>
                    <a:srgbClr val="000000"/>
                  </a:solidFill>
                  <a:effectLst/>
                  <a:latin typeface="Arial" pitchFamily="34" charset="0"/>
                  <a:cs typeface="Arial" pitchFamily="34" charset="0"/>
                </a:rPr>
                <a:t>2</a:t>
              </a:r>
              <a:r>
                <a:rPr kumimoji="0" lang="en-US" b="0" i="0" u="none" strike="noStrike" cap="none" normalizeH="0" baseline="0" dirty="0">
                  <a:ln>
                    <a:noFill/>
                  </a:ln>
                  <a:solidFill>
                    <a:srgbClr val="000000"/>
                  </a:solidFill>
                  <a:effectLst/>
                  <a:latin typeface="Arial" pitchFamily="34" charset="0"/>
                  <a:cs typeface="Arial" pitchFamily="34" charset="0"/>
                </a:rPr>
                <a:t>O (l)</a:t>
              </a:r>
              <a:r>
                <a:rPr kumimoji="0" lang="en-US" b="0" i="0" u="none" strike="noStrike" cap="none" normalizeH="0" baseline="0" dirty="0">
                  <a:ln>
                    <a:noFill/>
                  </a:ln>
                  <a:solidFill>
                    <a:schemeClr val="tx1"/>
                  </a:solidFill>
                  <a:effectLst/>
                  <a:latin typeface="Arial" pitchFamily="34" charset="0"/>
                  <a:cs typeface="Arial" pitchFamily="34" charset="0"/>
                </a:rPr>
                <a:t> </a:t>
              </a:r>
            </a:p>
          </p:txBody>
        </p:sp>
        <p:pic>
          <p:nvPicPr>
            <p:cNvPr id="1028" name="Picture 4" descr="https://www.chem.wisc.edu/deptfiles/genchem/netorial/icons/arrow_large_right.gif"/>
            <p:cNvPicPr>
              <a:picLocks noChangeAspect="1" noChangeArrowheads="1"/>
            </p:cNvPicPr>
            <p:nvPr/>
          </p:nvPicPr>
          <p:blipFill>
            <a:blip r:embed="rId4" cstate="print"/>
            <a:srcRect/>
            <a:stretch>
              <a:fillRect/>
            </a:stretch>
          </p:blipFill>
          <p:spPr bwMode="auto">
            <a:xfrm>
              <a:off x="6099997" y="4629859"/>
              <a:ext cx="332334" cy="99701"/>
            </a:xfrm>
            <a:prstGeom prst="rect">
              <a:avLst/>
            </a:prstGeom>
            <a:noFill/>
          </p:spPr>
        </p:pic>
      </p:grpSp>
      <p:cxnSp>
        <p:nvCxnSpPr>
          <p:cNvPr id="38" name="Straight Arrow Connector 37"/>
          <p:cNvCxnSpPr/>
          <p:nvPr/>
        </p:nvCxnSpPr>
        <p:spPr>
          <a:xfrm flipV="1">
            <a:off x="3032235" y="5339255"/>
            <a:ext cx="1066800" cy="25750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093782" y="5139842"/>
            <a:ext cx="4078014" cy="369332"/>
          </a:xfrm>
          <a:prstGeom prst="rect">
            <a:avLst/>
          </a:prstGeom>
          <a:noFill/>
        </p:spPr>
        <p:txBody>
          <a:bodyPr wrap="square" rtlCol="0">
            <a:spAutoFit/>
          </a:bodyPr>
          <a:lstStyle/>
          <a:p>
            <a:r>
              <a:rPr lang="en-US" dirty="0">
                <a:solidFill>
                  <a:srgbClr val="FF0000"/>
                </a:solidFill>
              </a:rPr>
              <a:t>Tree to lumber.</a:t>
            </a:r>
          </a:p>
        </p:txBody>
      </p:sp>
      <p:pic>
        <p:nvPicPr>
          <p:cNvPr id="1030" name="Picture 6" descr="http://www.sunmtnlumber.com/wwwroot/userfiles/images/forestry_main.jpg"/>
          <p:cNvPicPr>
            <a:picLocks noChangeAspect="1" noChangeArrowheads="1"/>
          </p:cNvPicPr>
          <p:nvPr/>
        </p:nvPicPr>
        <p:blipFill>
          <a:blip r:embed="rId5" cstate="print"/>
          <a:srcRect/>
          <a:stretch>
            <a:fillRect/>
          </a:stretch>
        </p:blipFill>
        <p:spPr bwMode="auto">
          <a:xfrm>
            <a:off x="4423815" y="5463748"/>
            <a:ext cx="1672184" cy="1257622"/>
          </a:xfrm>
          <a:prstGeom prst="rect">
            <a:avLst/>
          </a:prstGeom>
          <a:noFill/>
        </p:spPr>
      </p:pic>
      <p:pic>
        <p:nvPicPr>
          <p:cNvPr id="42" name="Picture 4" descr="https://www.chem.wisc.edu/deptfiles/genchem/netorial/icons/arrow_large_right.gif"/>
          <p:cNvPicPr>
            <a:picLocks noChangeAspect="1" noChangeArrowheads="1"/>
          </p:cNvPicPr>
          <p:nvPr/>
        </p:nvPicPr>
        <p:blipFill>
          <a:blip r:embed="rId4" cstate="print"/>
          <a:srcRect/>
          <a:stretch>
            <a:fillRect/>
          </a:stretch>
        </p:blipFill>
        <p:spPr bwMode="auto">
          <a:xfrm>
            <a:off x="6168313" y="6014323"/>
            <a:ext cx="453204" cy="135962"/>
          </a:xfrm>
          <a:prstGeom prst="rect">
            <a:avLst/>
          </a:prstGeom>
          <a:noFill/>
        </p:spPr>
      </p:pic>
      <p:pic>
        <p:nvPicPr>
          <p:cNvPr id="1032" name="Picture 8" descr="http://www.boonevalley.net/wp-content/uploads/2010/10/Oak-Dunnage-Lumber-Boone-Valley.jpg"/>
          <p:cNvPicPr>
            <a:picLocks noChangeAspect="1" noChangeArrowheads="1"/>
          </p:cNvPicPr>
          <p:nvPr/>
        </p:nvPicPr>
        <p:blipFill>
          <a:blip r:embed="rId6" cstate="print"/>
          <a:srcRect/>
          <a:stretch>
            <a:fillRect/>
          </a:stretch>
        </p:blipFill>
        <p:spPr bwMode="auto">
          <a:xfrm>
            <a:off x="6758979" y="5449924"/>
            <a:ext cx="1954068" cy="1299247"/>
          </a:xfrm>
          <a:prstGeom prst="rect">
            <a:avLst/>
          </a:prstGeom>
          <a:noFill/>
        </p:spPr>
      </p:pic>
      <p:sp>
        <p:nvSpPr>
          <p:cNvPr id="43" name="Rectangle 42"/>
          <p:cNvSpPr/>
          <p:nvPr/>
        </p:nvSpPr>
        <p:spPr>
          <a:xfrm>
            <a:off x="5212985" y="3486073"/>
            <a:ext cx="571760" cy="461665"/>
          </a:xfrm>
          <a:prstGeom prst="rect">
            <a:avLst/>
          </a:prstGeom>
        </p:spPr>
        <p:txBody>
          <a:bodyPr wrap="none">
            <a:spAutoFit/>
          </a:bodyPr>
          <a:lstStyle/>
          <a:p>
            <a:r>
              <a:rPr lang="en-US" sz="2400" i="1" dirty="0" err="1">
                <a:solidFill>
                  <a:srgbClr val="000000"/>
                </a:solidFill>
              </a:rPr>
              <a:t>S</a:t>
            </a:r>
            <a:r>
              <a:rPr lang="en-US" sz="2400" baseline="-25000" dirty="0" err="1">
                <a:solidFill>
                  <a:srgbClr val="000000"/>
                </a:solidFill>
              </a:rPr>
              <a:t>sys</a:t>
            </a:r>
            <a:endParaRPr lang="en-US" dirty="0"/>
          </a:p>
        </p:txBody>
      </p:sp>
      <p:cxnSp>
        <p:nvCxnSpPr>
          <p:cNvPr id="44" name="Straight Arrow Connector 43"/>
          <p:cNvCxnSpPr/>
          <p:nvPr/>
        </p:nvCxnSpPr>
        <p:spPr>
          <a:xfrm>
            <a:off x="5864753" y="3478924"/>
            <a:ext cx="0" cy="509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6384888" y="3491331"/>
            <a:ext cx="655949" cy="461665"/>
          </a:xfrm>
          <a:prstGeom prst="rect">
            <a:avLst/>
          </a:prstGeom>
        </p:spPr>
        <p:txBody>
          <a:bodyPr wrap="none">
            <a:spAutoFit/>
          </a:bodyPr>
          <a:lstStyle/>
          <a:p>
            <a:r>
              <a:rPr lang="en-US" sz="2400" i="1" dirty="0" err="1">
                <a:solidFill>
                  <a:srgbClr val="000000"/>
                </a:solidFill>
              </a:rPr>
              <a:t>S</a:t>
            </a:r>
            <a:r>
              <a:rPr lang="en-US" sz="2400" baseline="-25000" dirty="0" err="1">
                <a:solidFill>
                  <a:srgbClr val="000000"/>
                </a:solidFill>
              </a:rPr>
              <a:t>surr</a:t>
            </a:r>
            <a:endParaRPr lang="en-US" dirty="0"/>
          </a:p>
        </p:txBody>
      </p:sp>
      <p:cxnSp>
        <p:nvCxnSpPr>
          <p:cNvPr id="47" name="Straight Arrow Connector 46"/>
          <p:cNvCxnSpPr/>
          <p:nvPr/>
        </p:nvCxnSpPr>
        <p:spPr>
          <a:xfrm flipV="1">
            <a:off x="7068186" y="3484182"/>
            <a:ext cx="0" cy="509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087337" y="3945893"/>
            <a:ext cx="1623847" cy="369332"/>
          </a:xfrm>
          <a:prstGeom prst="rect">
            <a:avLst/>
          </a:prstGeom>
          <a:noFill/>
        </p:spPr>
        <p:txBody>
          <a:bodyPr wrap="square" rtlCol="0">
            <a:spAutoFit/>
          </a:bodyPr>
          <a:lstStyle/>
          <a:p>
            <a:pPr algn="ctr"/>
            <a:r>
              <a:rPr lang="en-US" dirty="0"/>
              <a:t>Surrounding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P spid="36" grpId="0"/>
      <p:bldP spid="40" grpId="0"/>
      <p:bldP spid="43" grpId="0"/>
      <p:bldP spid="46" grpId="0"/>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430919" y="3925611"/>
            <a:ext cx="2911366" cy="2685393"/>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4" name="Picture 6" descr="http://health-advisors.org/wp-content/uploads/2013/04/human-body.jpg"/>
          <p:cNvPicPr>
            <a:picLocks noChangeAspect="1" noChangeArrowheads="1"/>
          </p:cNvPicPr>
          <p:nvPr/>
        </p:nvPicPr>
        <p:blipFill>
          <a:blip r:embed="rId2" cstate="print"/>
          <a:srcRect/>
          <a:stretch>
            <a:fillRect/>
          </a:stretch>
        </p:blipFill>
        <p:spPr bwMode="auto">
          <a:xfrm>
            <a:off x="943773" y="4469798"/>
            <a:ext cx="1713365" cy="1713365"/>
          </a:xfrm>
          <a:prstGeom prst="ellipse">
            <a:avLst/>
          </a:prstGeom>
          <a:ln>
            <a:noFill/>
          </a:ln>
          <a:effectLst>
            <a:softEdge rad="112500"/>
          </a:effectLst>
        </p:spPr>
      </p:pic>
      <p:pic>
        <p:nvPicPr>
          <p:cNvPr id="14" name="Picture 25"/>
          <p:cNvPicPr>
            <a:picLocks noChangeAspect="1" noChangeArrowheads="1"/>
          </p:cNvPicPr>
          <p:nvPr/>
        </p:nvPicPr>
        <p:blipFill>
          <a:blip r:embed="rId3" cstate="print"/>
          <a:srcRect/>
          <a:stretch>
            <a:fillRect/>
          </a:stretch>
        </p:blipFill>
        <p:spPr bwMode="auto">
          <a:xfrm>
            <a:off x="7099300" y="1069960"/>
            <a:ext cx="1379556" cy="2320925"/>
          </a:xfrm>
          <a:prstGeom prst="rect">
            <a:avLst/>
          </a:prstGeom>
          <a:noFill/>
          <a:ln w="9525">
            <a:noFill/>
            <a:miter lim="800000"/>
            <a:headEnd/>
            <a:tailEnd/>
          </a:ln>
        </p:spPr>
      </p:pic>
      <p:sp>
        <p:nvSpPr>
          <p:cNvPr id="15" name="Text Box 6"/>
          <p:cNvSpPr txBox="1">
            <a:spLocks noChangeArrowheads="1"/>
          </p:cNvSpPr>
          <p:nvPr/>
        </p:nvSpPr>
        <p:spPr bwMode="auto">
          <a:xfrm rot="18019393">
            <a:off x="7564320" y="2610722"/>
            <a:ext cx="915635" cy="369332"/>
          </a:xfrm>
          <a:prstGeom prst="rect">
            <a:avLst/>
          </a:prstGeom>
          <a:noFill/>
          <a:ln w="9525">
            <a:noFill/>
            <a:miter lim="800000"/>
            <a:headEnd/>
            <a:tailEnd/>
          </a:ln>
        </p:spPr>
        <p:txBody>
          <a:bodyPr wrap="none">
            <a:spAutoFit/>
          </a:bodyPr>
          <a:lstStyle/>
          <a:p>
            <a:pPr algn="ctr" fontAlgn="base">
              <a:spcBef>
                <a:spcPct val="0"/>
              </a:spcBef>
              <a:spcAft>
                <a:spcPct val="0"/>
              </a:spcAft>
            </a:pPr>
            <a:r>
              <a:rPr lang="en-US" dirty="0">
                <a:solidFill>
                  <a:srgbClr val="7030A0"/>
                </a:solidFill>
                <a:latin typeface="Arial" charset="0"/>
              </a:rPr>
              <a:t>system</a:t>
            </a:r>
          </a:p>
        </p:txBody>
      </p:sp>
      <p:sp>
        <p:nvSpPr>
          <p:cNvPr id="16" name="Text Box 6"/>
          <p:cNvSpPr txBox="1">
            <a:spLocks noChangeArrowheads="1"/>
          </p:cNvSpPr>
          <p:nvPr/>
        </p:nvSpPr>
        <p:spPr bwMode="auto">
          <a:xfrm rot="18019393">
            <a:off x="6428120" y="2066393"/>
            <a:ext cx="1402948" cy="369332"/>
          </a:xfrm>
          <a:prstGeom prst="rect">
            <a:avLst/>
          </a:prstGeom>
          <a:noFill/>
          <a:ln w="9525">
            <a:noFill/>
            <a:miter lim="800000"/>
            <a:headEnd/>
            <a:tailEnd/>
          </a:ln>
        </p:spPr>
        <p:txBody>
          <a:bodyPr wrap="none">
            <a:spAutoFit/>
          </a:bodyPr>
          <a:lstStyle/>
          <a:p>
            <a:pPr algn="ctr" fontAlgn="base">
              <a:spcBef>
                <a:spcPct val="0"/>
              </a:spcBef>
              <a:spcAft>
                <a:spcPct val="0"/>
              </a:spcAft>
            </a:pPr>
            <a:r>
              <a:rPr lang="en-US" dirty="0">
                <a:solidFill>
                  <a:srgbClr val="7030A0"/>
                </a:solidFill>
                <a:latin typeface="Arial" charset="0"/>
              </a:rPr>
              <a:t>surrounding</a:t>
            </a:r>
          </a:p>
        </p:txBody>
      </p:sp>
      <p:sp>
        <p:nvSpPr>
          <p:cNvPr id="4" name="Title 1"/>
          <p:cNvSpPr>
            <a:spLocks noGrp="1"/>
          </p:cNvSpPr>
          <p:nvPr>
            <p:ph type="title"/>
          </p:nvPr>
        </p:nvSpPr>
        <p:spPr>
          <a:xfrm>
            <a:off x="1400510" y="323"/>
            <a:ext cx="6324600" cy="1143000"/>
          </a:xfrm>
        </p:spPr>
        <p:txBody>
          <a:bodyPr>
            <a:normAutofit/>
          </a:bodyPr>
          <a:lstStyle/>
          <a:p>
            <a:r>
              <a:rPr lang="en-US" sz="4000" u="sng" dirty="0"/>
              <a:t>2</a:t>
            </a:r>
            <a:r>
              <a:rPr lang="en-US" sz="4000" u="sng" baseline="30000" dirty="0"/>
              <a:t>nd</a:t>
            </a:r>
            <a:r>
              <a:rPr lang="en-US" sz="4000" u="sng" dirty="0"/>
              <a:t> Law of Thermodynamics</a:t>
            </a:r>
          </a:p>
        </p:txBody>
      </p:sp>
      <p:sp>
        <p:nvSpPr>
          <p:cNvPr id="8" name="Text Box 5"/>
          <p:cNvSpPr txBox="1">
            <a:spLocks noChangeArrowheads="1"/>
          </p:cNvSpPr>
          <p:nvPr/>
        </p:nvSpPr>
        <p:spPr bwMode="auto">
          <a:xfrm>
            <a:off x="584200" y="890840"/>
            <a:ext cx="8382000" cy="461665"/>
          </a:xfrm>
          <a:prstGeom prst="rect">
            <a:avLst/>
          </a:prstGeom>
          <a:noFill/>
          <a:ln w="9525">
            <a:noFill/>
            <a:miter lim="800000"/>
            <a:headEnd/>
            <a:tailEnd/>
          </a:ln>
        </p:spPr>
        <p:txBody>
          <a:bodyPr>
            <a:spAutoFit/>
          </a:bodyPr>
          <a:lstStyle/>
          <a:p>
            <a:pPr fontAlgn="base">
              <a:spcBef>
                <a:spcPct val="50000"/>
              </a:spcBef>
              <a:spcAft>
                <a:spcPct val="0"/>
              </a:spcAft>
            </a:pPr>
            <a:r>
              <a:rPr lang="en-US" sz="2400" dirty="0">
                <a:solidFill>
                  <a:srgbClr val="000000"/>
                </a:solidFill>
              </a:rPr>
              <a:t>The entropy of the </a:t>
            </a:r>
            <a:r>
              <a:rPr lang="en-US" sz="2400" b="1" dirty="0">
                <a:solidFill>
                  <a:srgbClr val="000000"/>
                </a:solidFill>
              </a:rPr>
              <a:t>universe</a:t>
            </a:r>
            <a:r>
              <a:rPr lang="en-US" sz="2400" dirty="0">
                <a:solidFill>
                  <a:srgbClr val="000000"/>
                </a:solidFill>
              </a:rPr>
              <a:t> increases in a spontaneous process.</a:t>
            </a:r>
          </a:p>
        </p:txBody>
      </p:sp>
      <p:sp>
        <p:nvSpPr>
          <p:cNvPr id="10" name="Text Box 7"/>
          <p:cNvSpPr txBox="1">
            <a:spLocks noChangeArrowheads="1"/>
          </p:cNvSpPr>
          <p:nvPr/>
        </p:nvSpPr>
        <p:spPr bwMode="auto">
          <a:xfrm>
            <a:off x="1524000" y="2547330"/>
            <a:ext cx="2915798"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000000"/>
                </a:solidFill>
              </a:rPr>
              <a:t>Spontaneous process:</a:t>
            </a:r>
          </a:p>
        </p:txBody>
      </p:sp>
      <p:sp>
        <p:nvSpPr>
          <p:cNvPr id="11" name="Text Box 8"/>
          <p:cNvSpPr txBox="1">
            <a:spLocks noChangeArrowheads="1"/>
          </p:cNvSpPr>
          <p:nvPr/>
        </p:nvSpPr>
        <p:spPr bwMode="auto">
          <a:xfrm>
            <a:off x="3221038" y="1730925"/>
            <a:ext cx="2682914"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a:solidFill>
                  <a:srgbClr val="000000"/>
                </a:solidFill>
                <a:latin typeface="Symbol" pitchFamily="18" charset="2"/>
              </a:rPr>
              <a:t>D</a:t>
            </a:r>
            <a:r>
              <a:rPr lang="en-US" sz="2400" i="1" dirty="0" err="1">
                <a:solidFill>
                  <a:srgbClr val="000000"/>
                </a:solidFill>
              </a:rPr>
              <a:t>S</a:t>
            </a:r>
            <a:r>
              <a:rPr lang="en-US" sz="2400" baseline="-25000" dirty="0" err="1">
                <a:solidFill>
                  <a:srgbClr val="000000"/>
                </a:solidFill>
              </a:rPr>
              <a:t>univ</a:t>
            </a:r>
            <a:r>
              <a:rPr lang="en-US" sz="2400" dirty="0">
                <a:solidFill>
                  <a:srgbClr val="000000"/>
                </a:solidFill>
              </a:rPr>
              <a:t> = </a:t>
            </a:r>
            <a:r>
              <a:rPr lang="en-US" sz="2400" dirty="0" err="1">
                <a:solidFill>
                  <a:srgbClr val="000000"/>
                </a:solidFill>
                <a:latin typeface="Symbol" pitchFamily="18" charset="2"/>
              </a:rPr>
              <a:t>D</a:t>
            </a:r>
            <a:r>
              <a:rPr lang="en-US" sz="2400" i="1" dirty="0" err="1">
                <a:solidFill>
                  <a:srgbClr val="000000"/>
                </a:solidFill>
              </a:rPr>
              <a:t>S</a:t>
            </a:r>
            <a:r>
              <a:rPr lang="en-US" sz="2400" baseline="-25000" dirty="0" err="1">
                <a:solidFill>
                  <a:srgbClr val="000000"/>
                </a:solidFill>
              </a:rPr>
              <a:t>sys</a:t>
            </a:r>
            <a:r>
              <a:rPr lang="en-US" sz="2400" dirty="0">
                <a:solidFill>
                  <a:srgbClr val="000000"/>
                </a:solidFill>
              </a:rPr>
              <a:t> + </a:t>
            </a:r>
            <a:r>
              <a:rPr lang="en-US" sz="2400" dirty="0" err="1">
                <a:solidFill>
                  <a:srgbClr val="000000"/>
                </a:solidFill>
                <a:latin typeface="Symbol" pitchFamily="18" charset="2"/>
              </a:rPr>
              <a:t>D</a:t>
            </a:r>
            <a:r>
              <a:rPr lang="en-US" sz="2400" i="1" dirty="0" err="1">
                <a:solidFill>
                  <a:srgbClr val="000000"/>
                </a:solidFill>
              </a:rPr>
              <a:t>S</a:t>
            </a:r>
            <a:r>
              <a:rPr lang="en-US" sz="2400" baseline="-25000" dirty="0" err="1">
                <a:solidFill>
                  <a:srgbClr val="000000"/>
                </a:solidFill>
              </a:rPr>
              <a:t>surr</a:t>
            </a:r>
            <a:endParaRPr lang="en-US" sz="2400" dirty="0">
              <a:solidFill>
                <a:srgbClr val="000000"/>
              </a:solidFill>
            </a:endParaRPr>
          </a:p>
        </p:txBody>
      </p:sp>
      <p:sp>
        <p:nvSpPr>
          <p:cNvPr id="19" name="Text Box 6"/>
          <p:cNvSpPr txBox="1">
            <a:spLocks noChangeArrowheads="1"/>
          </p:cNvSpPr>
          <p:nvPr/>
        </p:nvSpPr>
        <p:spPr bwMode="auto">
          <a:xfrm>
            <a:off x="4618038" y="2557797"/>
            <a:ext cx="1313180"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a:solidFill>
                  <a:srgbClr val="000000"/>
                </a:solidFill>
                <a:latin typeface="Symbol" pitchFamily="18" charset="2"/>
              </a:rPr>
              <a:t>D</a:t>
            </a:r>
            <a:r>
              <a:rPr lang="en-US" sz="2400" i="1" dirty="0" err="1">
                <a:solidFill>
                  <a:srgbClr val="000000"/>
                </a:solidFill>
              </a:rPr>
              <a:t>S</a:t>
            </a:r>
            <a:r>
              <a:rPr lang="en-US" sz="2400" baseline="-25000" dirty="0" err="1">
                <a:solidFill>
                  <a:srgbClr val="000000"/>
                </a:solidFill>
              </a:rPr>
              <a:t>univ</a:t>
            </a:r>
            <a:r>
              <a:rPr lang="en-US" sz="2400" dirty="0">
                <a:solidFill>
                  <a:srgbClr val="000000"/>
                </a:solidFill>
              </a:rPr>
              <a:t> &gt; 0</a:t>
            </a:r>
          </a:p>
        </p:txBody>
      </p:sp>
      <p:sp>
        <p:nvSpPr>
          <p:cNvPr id="18" name="Line 12"/>
          <p:cNvSpPr>
            <a:spLocks noChangeShapeType="1"/>
          </p:cNvSpPr>
          <p:nvPr/>
        </p:nvSpPr>
        <p:spPr bwMode="auto">
          <a:xfrm>
            <a:off x="-136634" y="3404914"/>
            <a:ext cx="9437851" cy="0"/>
          </a:xfrm>
          <a:prstGeom prst="line">
            <a:avLst/>
          </a:prstGeom>
          <a:noFill/>
          <a:ln w="9525">
            <a:solidFill>
              <a:schemeClr val="tx1"/>
            </a:solidFill>
            <a:round/>
            <a:headEnd/>
            <a:tailEnd/>
          </a:ln>
          <a:effectLst/>
        </p:spPr>
        <p:txBody>
          <a:bodyPr wrap="none" anchor="ctr"/>
          <a:lstStyle/>
          <a:p>
            <a:endParaRPr lang="en-US" sz="1600"/>
          </a:p>
        </p:txBody>
      </p:sp>
      <p:sp>
        <p:nvSpPr>
          <p:cNvPr id="26" name="TextBox 25"/>
          <p:cNvSpPr txBox="1"/>
          <p:nvPr/>
        </p:nvSpPr>
        <p:spPr>
          <a:xfrm rot="18105953">
            <a:off x="1765738" y="5365470"/>
            <a:ext cx="935421" cy="369332"/>
          </a:xfrm>
          <a:prstGeom prst="rect">
            <a:avLst/>
          </a:prstGeom>
          <a:noFill/>
        </p:spPr>
        <p:txBody>
          <a:bodyPr wrap="square" rtlCol="0">
            <a:spAutoFit/>
          </a:bodyPr>
          <a:lstStyle/>
          <a:p>
            <a:pPr algn="ctr"/>
            <a:r>
              <a:rPr lang="en-US" dirty="0"/>
              <a:t>System</a:t>
            </a:r>
          </a:p>
        </p:txBody>
      </p:sp>
      <p:sp>
        <p:nvSpPr>
          <p:cNvPr id="27" name="Text Box 7"/>
          <p:cNvSpPr txBox="1">
            <a:spLocks noChangeArrowheads="1"/>
          </p:cNvSpPr>
          <p:nvPr/>
        </p:nvSpPr>
        <p:spPr bwMode="auto">
          <a:xfrm>
            <a:off x="930162" y="3424945"/>
            <a:ext cx="1915717"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000000"/>
                </a:solidFill>
              </a:rPr>
              <a:t>Evolution/Life</a:t>
            </a:r>
          </a:p>
        </p:txBody>
      </p:sp>
      <p:sp>
        <p:nvSpPr>
          <p:cNvPr id="29" name="TextBox 28"/>
          <p:cNvSpPr txBox="1"/>
          <p:nvPr/>
        </p:nvSpPr>
        <p:spPr>
          <a:xfrm>
            <a:off x="1087337" y="3945893"/>
            <a:ext cx="1623847" cy="369332"/>
          </a:xfrm>
          <a:prstGeom prst="rect">
            <a:avLst/>
          </a:prstGeom>
          <a:noFill/>
        </p:spPr>
        <p:txBody>
          <a:bodyPr wrap="square" rtlCol="0">
            <a:spAutoFit/>
          </a:bodyPr>
          <a:lstStyle/>
          <a:p>
            <a:pPr algn="ctr"/>
            <a:r>
              <a:rPr lang="en-US" dirty="0"/>
              <a:t>Surrounding</a:t>
            </a:r>
          </a:p>
        </p:txBody>
      </p:sp>
      <p:cxnSp>
        <p:nvCxnSpPr>
          <p:cNvPr id="31" name="Straight Arrow Connector 30"/>
          <p:cNvCxnSpPr>
            <a:endCxn id="36" idx="1"/>
          </p:cNvCxnSpPr>
          <p:nvPr/>
        </p:nvCxnSpPr>
        <p:spPr>
          <a:xfrm flipV="1">
            <a:off x="2816772" y="4210117"/>
            <a:ext cx="1261244" cy="5615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078016" y="4025451"/>
            <a:ext cx="4078014" cy="369332"/>
          </a:xfrm>
          <a:prstGeom prst="rect">
            <a:avLst/>
          </a:prstGeom>
          <a:noFill/>
        </p:spPr>
        <p:txBody>
          <a:bodyPr wrap="square" rtlCol="0">
            <a:spAutoFit/>
          </a:bodyPr>
          <a:lstStyle/>
          <a:p>
            <a:r>
              <a:rPr lang="en-US" dirty="0">
                <a:solidFill>
                  <a:srgbClr val="FF0000"/>
                </a:solidFill>
              </a:rPr>
              <a:t>Digestion and respiration.</a:t>
            </a:r>
          </a:p>
        </p:txBody>
      </p:sp>
      <p:grpSp>
        <p:nvGrpSpPr>
          <p:cNvPr id="2" name="Group 36"/>
          <p:cNvGrpSpPr/>
          <p:nvPr/>
        </p:nvGrpSpPr>
        <p:grpSpPr>
          <a:xfrm>
            <a:off x="4099025" y="4389506"/>
            <a:ext cx="5192110" cy="369332"/>
            <a:chOff x="3815255" y="4484096"/>
            <a:chExt cx="5192110" cy="369332"/>
          </a:xfrm>
        </p:grpSpPr>
        <p:sp>
          <p:nvSpPr>
            <p:cNvPr id="1027" name="Rectangle 3"/>
            <p:cNvSpPr>
              <a:spLocks noChangeArrowheads="1"/>
            </p:cNvSpPr>
            <p:nvPr/>
          </p:nvSpPr>
          <p:spPr bwMode="auto">
            <a:xfrm>
              <a:off x="3815255" y="4484096"/>
              <a:ext cx="51921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b="0" i="0" u="none" strike="noStrike" cap="none" normalizeH="0" baseline="0" dirty="0">
                  <a:ln>
                    <a:noFill/>
                  </a:ln>
                  <a:solidFill>
                    <a:srgbClr val="000000"/>
                  </a:solidFill>
                  <a:effectLst/>
                  <a:latin typeface="Arial" pitchFamily="34" charset="0"/>
                  <a:cs typeface="Arial" pitchFamily="34" charset="0"/>
                </a:rPr>
                <a:t>2 C</a:t>
              </a:r>
              <a:r>
                <a:rPr kumimoji="0" lang="en-US" b="0" i="0" u="none" strike="noStrike" cap="none" normalizeH="0" baseline="-30000" dirty="0">
                  <a:ln>
                    <a:noFill/>
                  </a:ln>
                  <a:solidFill>
                    <a:srgbClr val="000000"/>
                  </a:solidFill>
                  <a:effectLst/>
                  <a:latin typeface="Arial" pitchFamily="34" charset="0"/>
                  <a:cs typeface="Arial" pitchFamily="34" charset="0"/>
                </a:rPr>
                <a:t>6</a:t>
              </a:r>
              <a:r>
                <a:rPr kumimoji="0" lang="en-US" b="0" i="0" u="none" strike="noStrike" cap="none" normalizeH="0" baseline="0" dirty="0">
                  <a:ln>
                    <a:noFill/>
                  </a:ln>
                  <a:solidFill>
                    <a:srgbClr val="000000"/>
                  </a:solidFill>
                  <a:effectLst/>
                  <a:latin typeface="Arial" pitchFamily="34" charset="0"/>
                  <a:cs typeface="Arial" pitchFamily="34" charset="0"/>
                </a:rPr>
                <a:t>H</a:t>
              </a:r>
              <a:r>
                <a:rPr kumimoji="0" lang="en-US" b="0" i="0" u="none" strike="noStrike" cap="none" normalizeH="0" baseline="-30000" dirty="0">
                  <a:ln>
                    <a:noFill/>
                  </a:ln>
                  <a:solidFill>
                    <a:srgbClr val="000000"/>
                  </a:solidFill>
                  <a:effectLst/>
                  <a:latin typeface="Arial" pitchFamily="34" charset="0"/>
                  <a:cs typeface="Arial" pitchFamily="34" charset="0"/>
                </a:rPr>
                <a:t>12</a:t>
              </a:r>
              <a:r>
                <a:rPr lang="en-US" dirty="0">
                  <a:solidFill>
                    <a:srgbClr val="000000"/>
                  </a:solidFill>
                  <a:latin typeface="Arial" pitchFamily="34" charset="0"/>
                  <a:cs typeface="Arial" pitchFamily="34" charset="0"/>
                </a:rPr>
                <a:t>O</a:t>
              </a:r>
              <a:r>
                <a:rPr lang="en-US" baseline="-30000" dirty="0">
                  <a:solidFill>
                    <a:srgbClr val="000000"/>
                  </a:solidFill>
                  <a:latin typeface="Arial" pitchFamily="34" charset="0"/>
                  <a:cs typeface="Arial" pitchFamily="34" charset="0"/>
                </a:rPr>
                <a:t>6 </a:t>
              </a:r>
              <a:r>
                <a:rPr kumimoji="0" lang="en-US" b="0" i="0" u="none" strike="noStrike" cap="none" normalizeH="0" baseline="0" dirty="0">
                  <a:ln>
                    <a:noFill/>
                  </a:ln>
                  <a:solidFill>
                    <a:srgbClr val="000000"/>
                  </a:solidFill>
                  <a:effectLst/>
                  <a:latin typeface="Arial" pitchFamily="34" charset="0"/>
                  <a:cs typeface="Arial" pitchFamily="34" charset="0"/>
                </a:rPr>
                <a:t>(</a:t>
              </a:r>
              <a:r>
                <a:rPr kumimoji="0" lang="en-US" b="0" i="0" u="none" strike="noStrike" cap="none" normalizeH="0" baseline="0" dirty="0" err="1">
                  <a:ln>
                    <a:noFill/>
                  </a:ln>
                  <a:solidFill>
                    <a:srgbClr val="000000"/>
                  </a:solidFill>
                  <a:effectLst/>
                  <a:latin typeface="Arial" pitchFamily="34" charset="0"/>
                  <a:cs typeface="Arial" pitchFamily="34" charset="0"/>
                </a:rPr>
                <a:t>aq</a:t>
              </a:r>
              <a:r>
                <a:rPr kumimoji="0" lang="en-US" b="0" i="0" u="none" strike="noStrike" cap="none" normalizeH="0" baseline="0" dirty="0">
                  <a:ln>
                    <a:noFill/>
                  </a:ln>
                  <a:solidFill>
                    <a:srgbClr val="000000"/>
                  </a:solidFill>
                  <a:effectLst/>
                  <a:latin typeface="Arial" pitchFamily="34" charset="0"/>
                  <a:cs typeface="Arial" pitchFamily="34" charset="0"/>
                </a:rPr>
                <a:t>) + 6O</a:t>
              </a:r>
              <a:r>
                <a:rPr kumimoji="0" lang="en-US" b="0" i="0" u="none" strike="noStrike" cap="none" normalizeH="0" baseline="-30000" dirty="0">
                  <a:ln>
                    <a:noFill/>
                  </a:ln>
                  <a:solidFill>
                    <a:srgbClr val="000000"/>
                  </a:solidFill>
                  <a:effectLst/>
                  <a:latin typeface="Arial" pitchFamily="34" charset="0"/>
                  <a:cs typeface="Arial" pitchFamily="34" charset="0"/>
                </a:rPr>
                <a:t>2</a:t>
              </a:r>
              <a:r>
                <a:rPr kumimoji="0" lang="en-US" b="0" i="0" u="none" strike="noStrike" cap="none" normalizeH="0" baseline="0" dirty="0">
                  <a:ln>
                    <a:noFill/>
                  </a:ln>
                  <a:solidFill>
                    <a:srgbClr val="000000"/>
                  </a:solidFill>
                  <a:effectLst/>
                  <a:latin typeface="Arial" pitchFamily="34" charset="0"/>
                  <a:cs typeface="Arial" pitchFamily="34" charset="0"/>
                </a:rPr>
                <a:t> (g)   </a:t>
              </a:r>
              <a:r>
                <a:rPr kumimoji="0" lang="en-US" b="0" i="0" u="none" strike="noStrike" cap="none" normalizeH="0" baseline="0" dirty="0">
                  <a:ln>
                    <a:noFill/>
                  </a:ln>
                  <a:solidFill>
                    <a:schemeClr val="tx1"/>
                  </a:solidFill>
                  <a:effectLst/>
                  <a:latin typeface="Arial" pitchFamily="34" charset="0"/>
                  <a:cs typeface="Arial" pitchFamily="34" charset="0"/>
                </a:rPr>
                <a:t>  </a:t>
              </a:r>
              <a:r>
                <a:rPr kumimoji="0" lang="en-US" b="0" i="0" u="none" strike="noStrike" cap="none" normalizeH="0" baseline="0" dirty="0">
                  <a:ln>
                    <a:noFill/>
                  </a:ln>
                  <a:solidFill>
                    <a:srgbClr val="000000"/>
                  </a:solidFill>
                  <a:effectLst/>
                  <a:latin typeface="Arial" pitchFamily="34" charset="0"/>
                  <a:cs typeface="Arial" pitchFamily="34" charset="0"/>
                </a:rPr>
                <a:t> 6CO</a:t>
              </a:r>
              <a:r>
                <a:rPr kumimoji="0" lang="en-US" b="0" i="0" u="none" strike="noStrike" cap="none" normalizeH="0" baseline="-30000" dirty="0">
                  <a:ln>
                    <a:noFill/>
                  </a:ln>
                  <a:solidFill>
                    <a:srgbClr val="000000"/>
                  </a:solidFill>
                  <a:effectLst/>
                  <a:latin typeface="Arial" pitchFamily="34" charset="0"/>
                  <a:cs typeface="Arial" pitchFamily="34" charset="0"/>
                </a:rPr>
                <a:t>2</a:t>
              </a:r>
              <a:r>
                <a:rPr kumimoji="0" lang="en-US" b="0" i="0" u="none" strike="noStrike" cap="none" normalizeH="0" baseline="0" dirty="0">
                  <a:ln>
                    <a:noFill/>
                  </a:ln>
                  <a:solidFill>
                    <a:srgbClr val="000000"/>
                  </a:solidFill>
                  <a:effectLst/>
                  <a:latin typeface="Arial" pitchFamily="34" charset="0"/>
                  <a:cs typeface="Arial" pitchFamily="34" charset="0"/>
                </a:rPr>
                <a:t> (g) + 6H</a:t>
              </a:r>
              <a:r>
                <a:rPr kumimoji="0" lang="en-US" b="0" i="0" u="none" strike="noStrike" cap="none" normalizeH="0" baseline="-30000" dirty="0">
                  <a:ln>
                    <a:noFill/>
                  </a:ln>
                  <a:solidFill>
                    <a:srgbClr val="000000"/>
                  </a:solidFill>
                  <a:effectLst/>
                  <a:latin typeface="Arial" pitchFamily="34" charset="0"/>
                  <a:cs typeface="Arial" pitchFamily="34" charset="0"/>
                </a:rPr>
                <a:t>2</a:t>
              </a:r>
              <a:r>
                <a:rPr kumimoji="0" lang="en-US" b="0" i="0" u="none" strike="noStrike" cap="none" normalizeH="0" baseline="0" dirty="0">
                  <a:ln>
                    <a:noFill/>
                  </a:ln>
                  <a:solidFill>
                    <a:srgbClr val="000000"/>
                  </a:solidFill>
                  <a:effectLst/>
                  <a:latin typeface="Arial" pitchFamily="34" charset="0"/>
                  <a:cs typeface="Arial" pitchFamily="34" charset="0"/>
                </a:rPr>
                <a:t>O (l)</a:t>
              </a:r>
              <a:r>
                <a:rPr kumimoji="0" lang="en-US" b="0" i="0" u="none" strike="noStrike" cap="none" normalizeH="0" baseline="0" dirty="0">
                  <a:ln>
                    <a:noFill/>
                  </a:ln>
                  <a:solidFill>
                    <a:schemeClr val="tx1"/>
                  </a:solidFill>
                  <a:effectLst/>
                  <a:latin typeface="Arial" pitchFamily="34" charset="0"/>
                  <a:cs typeface="Arial" pitchFamily="34" charset="0"/>
                </a:rPr>
                <a:t> </a:t>
              </a:r>
            </a:p>
          </p:txBody>
        </p:sp>
        <p:pic>
          <p:nvPicPr>
            <p:cNvPr id="1028" name="Picture 4" descr="https://www.chem.wisc.edu/deptfiles/genchem/netorial/icons/arrow_large_right.gif"/>
            <p:cNvPicPr>
              <a:picLocks noChangeAspect="1" noChangeArrowheads="1"/>
            </p:cNvPicPr>
            <p:nvPr/>
          </p:nvPicPr>
          <p:blipFill>
            <a:blip r:embed="rId4" cstate="print"/>
            <a:srcRect/>
            <a:stretch>
              <a:fillRect/>
            </a:stretch>
          </p:blipFill>
          <p:spPr bwMode="auto">
            <a:xfrm>
              <a:off x="6404787" y="4629859"/>
              <a:ext cx="332334" cy="99701"/>
            </a:xfrm>
            <a:prstGeom prst="rect">
              <a:avLst/>
            </a:prstGeom>
            <a:noFill/>
          </p:spPr>
        </p:pic>
      </p:grpSp>
      <p:cxnSp>
        <p:nvCxnSpPr>
          <p:cNvPr id="38" name="Straight Arrow Connector 37"/>
          <p:cNvCxnSpPr/>
          <p:nvPr/>
        </p:nvCxnSpPr>
        <p:spPr>
          <a:xfrm flipV="1">
            <a:off x="3032235" y="5339255"/>
            <a:ext cx="1066800" cy="25750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093782" y="5139842"/>
            <a:ext cx="4078014" cy="369332"/>
          </a:xfrm>
          <a:prstGeom prst="rect">
            <a:avLst/>
          </a:prstGeom>
          <a:noFill/>
        </p:spPr>
        <p:txBody>
          <a:bodyPr wrap="square" rtlCol="0">
            <a:spAutoFit/>
          </a:bodyPr>
          <a:lstStyle/>
          <a:p>
            <a:r>
              <a:rPr lang="en-US" dirty="0">
                <a:solidFill>
                  <a:srgbClr val="FF0000"/>
                </a:solidFill>
              </a:rPr>
              <a:t>Eating an animal.</a:t>
            </a:r>
          </a:p>
        </p:txBody>
      </p:sp>
      <p:pic>
        <p:nvPicPr>
          <p:cNvPr id="42" name="Picture 4" descr="https://www.chem.wisc.edu/deptfiles/genchem/netorial/icons/arrow_large_right.gif"/>
          <p:cNvPicPr>
            <a:picLocks noChangeAspect="1" noChangeArrowheads="1"/>
          </p:cNvPicPr>
          <p:nvPr/>
        </p:nvPicPr>
        <p:blipFill>
          <a:blip r:embed="rId4" cstate="print"/>
          <a:srcRect/>
          <a:stretch>
            <a:fillRect/>
          </a:stretch>
        </p:blipFill>
        <p:spPr bwMode="auto">
          <a:xfrm>
            <a:off x="6168313" y="6014323"/>
            <a:ext cx="453204" cy="135962"/>
          </a:xfrm>
          <a:prstGeom prst="rect">
            <a:avLst/>
          </a:prstGeom>
          <a:noFill/>
        </p:spPr>
      </p:pic>
      <p:sp>
        <p:nvSpPr>
          <p:cNvPr id="43" name="Rectangle 42"/>
          <p:cNvSpPr/>
          <p:nvPr/>
        </p:nvSpPr>
        <p:spPr>
          <a:xfrm>
            <a:off x="5062510" y="3486073"/>
            <a:ext cx="759310" cy="461665"/>
          </a:xfrm>
          <a:prstGeom prst="rect">
            <a:avLst/>
          </a:prstGeom>
        </p:spPr>
        <p:txBody>
          <a:bodyPr wrap="none">
            <a:spAutoFit/>
          </a:bodyPr>
          <a:lstStyle/>
          <a:p>
            <a:r>
              <a:rPr lang="en-US" sz="2400" dirty="0" err="1">
                <a:solidFill>
                  <a:srgbClr val="000000"/>
                </a:solidFill>
                <a:latin typeface="Symbol" pitchFamily="18" charset="2"/>
              </a:rPr>
              <a:t>D</a:t>
            </a:r>
            <a:r>
              <a:rPr lang="en-US" sz="2400" i="1" dirty="0" err="1">
                <a:solidFill>
                  <a:srgbClr val="000000"/>
                </a:solidFill>
              </a:rPr>
              <a:t>S</a:t>
            </a:r>
            <a:r>
              <a:rPr lang="en-US" sz="2400" baseline="-25000" dirty="0" err="1">
                <a:solidFill>
                  <a:srgbClr val="000000"/>
                </a:solidFill>
              </a:rPr>
              <a:t>sys</a:t>
            </a:r>
            <a:endParaRPr lang="en-US" dirty="0"/>
          </a:p>
        </p:txBody>
      </p:sp>
      <p:cxnSp>
        <p:nvCxnSpPr>
          <p:cNvPr id="44" name="Straight Arrow Connector 43"/>
          <p:cNvCxnSpPr/>
          <p:nvPr/>
        </p:nvCxnSpPr>
        <p:spPr>
          <a:xfrm>
            <a:off x="5864753" y="3478924"/>
            <a:ext cx="0" cy="509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6234413" y="3491331"/>
            <a:ext cx="843501" cy="461665"/>
          </a:xfrm>
          <a:prstGeom prst="rect">
            <a:avLst/>
          </a:prstGeom>
        </p:spPr>
        <p:txBody>
          <a:bodyPr wrap="none">
            <a:spAutoFit/>
          </a:bodyPr>
          <a:lstStyle/>
          <a:p>
            <a:r>
              <a:rPr lang="en-US" sz="2400" dirty="0" err="1">
                <a:solidFill>
                  <a:srgbClr val="000000"/>
                </a:solidFill>
                <a:latin typeface="Symbol" pitchFamily="18" charset="2"/>
              </a:rPr>
              <a:t>D</a:t>
            </a:r>
            <a:r>
              <a:rPr lang="en-US" sz="2400" i="1" dirty="0" err="1">
                <a:solidFill>
                  <a:srgbClr val="000000"/>
                </a:solidFill>
              </a:rPr>
              <a:t>S</a:t>
            </a:r>
            <a:r>
              <a:rPr lang="en-US" sz="2400" baseline="-25000" dirty="0" err="1">
                <a:solidFill>
                  <a:srgbClr val="000000"/>
                </a:solidFill>
              </a:rPr>
              <a:t>surr</a:t>
            </a:r>
            <a:endParaRPr lang="en-US" dirty="0"/>
          </a:p>
        </p:txBody>
      </p:sp>
      <p:cxnSp>
        <p:nvCxnSpPr>
          <p:cNvPr id="47" name="Straight Arrow Connector 46"/>
          <p:cNvCxnSpPr/>
          <p:nvPr/>
        </p:nvCxnSpPr>
        <p:spPr>
          <a:xfrm flipV="1">
            <a:off x="7068186" y="3484182"/>
            <a:ext cx="0" cy="509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2770" name="Picture 2" descr="http://img4.wikia.nocookie.net/__cb20110412003057/creepypasta/images/f/fc/700cow.jpg"/>
          <p:cNvPicPr>
            <a:picLocks noChangeAspect="1" noChangeArrowheads="1"/>
          </p:cNvPicPr>
          <p:nvPr/>
        </p:nvPicPr>
        <p:blipFill>
          <a:blip r:embed="rId5" cstate="print"/>
          <a:srcRect/>
          <a:stretch>
            <a:fillRect/>
          </a:stretch>
        </p:blipFill>
        <p:spPr bwMode="auto">
          <a:xfrm>
            <a:off x="4696048" y="5486404"/>
            <a:ext cx="1421918" cy="1245476"/>
          </a:xfrm>
          <a:prstGeom prst="rect">
            <a:avLst/>
          </a:prstGeom>
          <a:noFill/>
        </p:spPr>
      </p:pic>
      <p:pic>
        <p:nvPicPr>
          <p:cNvPr id="32772" name="Picture 4" descr="http://www.veggiesandmore.com/wp-content/uploads/2015/03/T-Bone-Steak10.jpg"/>
          <p:cNvPicPr>
            <a:picLocks noChangeAspect="1" noChangeArrowheads="1"/>
          </p:cNvPicPr>
          <p:nvPr/>
        </p:nvPicPr>
        <p:blipFill>
          <a:blip r:embed="rId6" cstate="print"/>
          <a:srcRect/>
          <a:stretch>
            <a:fillRect/>
          </a:stretch>
        </p:blipFill>
        <p:spPr bwMode="auto">
          <a:xfrm>
            <a:off x="6640456" y="5548310"/>
            <a:ext cx="1683734" cy="11205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7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7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6" grpId="0"/>
      <p:bldP spid="40" grpId="0"/>
      <p:bldP spid="43"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chemeClr val="tx1"/>
                </a:solidFill>
                <a:effectLst/>
                <a:uLnTx/>
                <a:uFillTx/>
                <a:latin typeface="+mj-lt"/>
                <a:ea typeface="+mj-ea"/>
                <a:cs typeface="+mj-cs"/>
              </a:rPr>
              <a:t>Emergent Complexity</a:t>
            </a:r>
          </a:p>
        </p:txBody>
      </p:sp>
      <p:sp>
        <p:nvSpPr>
          <p:cNvPr id="6" name="Rectangle 5"/>
          <p:cNvSpPr/>
          <p:nvPr/>
        </p:nvSpPr>
        <p:spPr>
          <a:xfrm>
            <a:off x="611188" y="1745522"/>
            <a:ext cx="7162800" cy="923330"/>
          </a:xfrm>
          <a:prstGeom prst="rect">
            <a:avLst/>
          </a:prstGeom>
        </p:spPr>
        <p:txBody>
          <a:bodyPr wrap="square">
            <a:spAutoFit/>
          </a:bodyPr>
          <a:lstStyle/>
          <a:p>
            <a:r>
              <a:rPr lang="en-US" b="1" dirty="0"/>
              <a:t>Emergence</a:t>
            </a:r>
            <a:r>
              <a:rPr lang="en-US" dirty="0"/>
              <a:t> is a process whereby larger entities, patterns, and regularities arise through interactions among smaller or simpler entities that themselves do not exhibit such properties.</a:t>
            </a:r>
          </a:p>
        </p:txBody>
      </p:sp>
      <p:sp>
        <p:nvSpPr>
          <p:cNvPr id="11" name="TextBox 10"/>
          <p:cNvSpPr txBox="1"/>
          <p:nvPr/>
        </p:nvSpPr>
        <p:spPr>
          <a:xfrm>
            <a:off x="3082457" y="1103246"/>
            <a:ext cx="5167022" cy="400110"/>
          </a:xfrm>
          <a:prstGeom prst="rect">
            <a:avLst/>
          </a:prstGeom>
          <a:noFill/>
        </p:spPr>
        <p:txBody>
          <a:bodyPr wrap="square" rtlCol="0">
            <a:spAutoFit/>
          </a:bodyPr>
          <a:lstStyle/>
          <a:p>
            <a:r>
              <a:rPr lang="en-US" sz="2000" dirty="0">
                <a:solidFill>
                  <a:srgbClr val="FF0000"/>
                </a:solidFill>
              </a:rPr>
              <a:t>= increased order = increased “complexity”</a:t>
            </a:r>
          </a:p>
        </p:txBody>
      </p:sp>
      <p:pic>
        <p:nvPicPr>
          <p:cNvPr id="14" name="Picture 4" descr="http://upload.wikimedia.org/wikipedia/commons/thumb/c/c2/SnowflakesWilsonBentley.jpg/260px-SnowflakesWilsonBentle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3454" y="3468757"/>
            <a:ext cx="2413205" cy="308147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875721" y="2806998"/>
            <a:ext cx="3389241" cy="461665"/>
          </a:xfrm>
          <a:prstGeom prst="rect">
            <a:avLst/>
          </a:prstGeom>
          <a:noFill/>
        </p:spPr>
        <p:txBody>
          <a:bodyPr wrap="square" rtlCol="0">
            <a:spAutoFit/>
          </a:bodyPr>
          <a:lstStyle/>
          <a:p>
            <a:pPr algn="ctr"/>
            <a:r>
              <a:rPr lang="en-US" sz="2400" u="sng" dirty="0"/>
              <a:t>Snowflakes</a:t>
            </a:r>
          </a:p>
        </p:txBody>
      </p:sp>
      <p:cxnSp>
        <p:nvCxnSpPr>
          <p:cNvPr id="18" name="Straight Arrow Connector 17"/>
          <p:cNvCxnSpPr/>
          <p:nvPr/>
        </p:nvCxnSpPr>
        <p:spPr>
          <a:xfrm>
            <a:off x="4909929" y="4999383"/>
            <a:ext cx="101379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759145" y="4615935"/>
            <a:ext cx="1235851" cy="369332"/>
          </a:xfrm>
          <a:prstGeom prst="rect">
            <a:avLst/>
          </a:prstGeom>
        </p:spPr>
        <p:txBody>
          <a:bodyPr wrap="none">
            <a:spAutoFit/>
          </a:bodyPr>
          <a:lstStyle/>
          <a:p>
            <a:r>
              <a:rPr lang="en-US" dirty="0">
                <a:solidFill>
                  <a:srgbClr val="FF0000"/>
                </a:solidFill>
              </a:rPr>
              <a:t>Emergence</a:t>
            </a:r>
          </a:p>
        </p:txBody>
      </p:sp>
      <p:pic>
        <p:nvPicPr>
          <p:cNvPr id="15364" name="Picture 4" descr="http://upload.wikimedia.org/wikipedia/commons/5/5b/Hex_ice.GIF"/>
          <p:cNvPicPr>
            <a:picLocks noChangeAspect="1" noChangeArrowheads="1"/>
          </p:cNvPicPr>
          <p:nvPr/>
        </p:nvPicPr>
        <p:blipFill>
          <a:blip r:embed="rId4" cstate="print"/>
          <a:srcRect/>
          <a:stretch>
            <a:fillRect/>
          </a:stretch>
        </p:blipFill>
        <p:spPr bwMode="auto">
          <a:xfrm>
            <a:off x="3026470" y="4283765"/>
            <a:ext cx="1698500" cy="1443726"/>
          </a:xfrm>
          <a:prstGeom prst="rect">
            <a:avLst/>
          </a:prstGeom>
          <a:noFill/>
        </p:spPr>
      </p:pic>
      <p:cxnSp>
        <p:nvCxnSpPr>
          <p:cNvPr id="22" name="Straight Arrow Connector 21"/>
          <p:cNvCxnSpPr/>
          <p:nvPr/>
        </p:nvCxnSpPr>
        <p:spPr>
          <a:xfrm>
            <a:off x="1901724" y="5002696"/>
            <a:ext cx="101379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750940" y="4619248"/>
            <a:ext cx="1235851" cy="369332"/>
          </a:xfrm>
          <a:prstGeom prst="rect">
            <a:avLst/>
          </a:prstGeom>
        </p:spPr>
        <p:txBody>
          <a:bodyPr wrap="none">
            <a:spAutoFit/>
          </a:bodyPr>
          <a:lstStyle/>
          <a:p>
            <a:r>
              <a:rPr lang="en-US" dirty="0">
                <a:solidFill>
                  <a:srgbClr val="FF0000"/>
                </a:solidFill>
              </a:rPr>
              <a:t>Emergence</a:t>
            </a:r>
          </a:p>
        </p:txBody>
      </p:sp>
      <p:graphicFrame>
        <p:nvGraphicFramePr>
          <p:cNvPr id="15365" name="Object 5"/>
          <p:cNvGraphicFramePr>
            <a:graphicFrameLocks noChangeAspect="1"/>
          </p:cNvGraphicFramePr>
          <p:nvPr/>
        </p:nvGraphicFramePr>
        <p:xfrm>
          <a:off x="758555" y="4755875"/>
          <a:ext cx="878394" cy="442291"/>
        </p:xfrm>
        <a:graphic>
          <a:graphicData uri="http://schemas.openxmlformats.org/presentationml/2006/ole">
            <mc:AlternateContent xmlns:mc="http://schemas.openxmlformats.org/markup-compatibility/2006">
              <mc:Choice xmlns:v="urn:schemas-microsoft-com:vml" Requires="v">
                <p:oleObj spid="_x0000_s15368" name="CS ChemDraw Drawing" r:id="rId5" imgW="450852" imgH="226800" progId="ChemDraw.Document.6.0">
                  <p:embed/>
                </p:oleObj>
              </mc:Choice>
              <mc:Fallback>
                <p:oleObj name="CS ChemDraw Drawing" r:id="rId5" imgW="450852" imgH="226800" progId="ChemDraw.Document.6.0">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555" y="4755875"/>
                        <a:ext cx="878394" cy="44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Rectangle 15">
            <a:extLst>
              <a:ext uri="{FF2B5EF4-FFF2-40B4-BE49-F238E27FC236}">
                <a16:creationId xmlns:a16="http://schemas.microsoft.com/office/drawing/2014/main" id="{460B2BCC-7B04-4B48-9F8B-6E85F52EA098}"/>
              </a:ext>
            </a:extLst>
          </p:cNvPr>
          <p:cNvSpPr/>
          <p:nvPr/>
        </p:nvSpPr>
        <p:spPr>
          <a:xfrm>
            <a:off x="1975637" y="1041050"/>
            <a:ext cx="854593" cy="523220"/>
          </a:xfrm>
          <a:prstGeom prst="rect">
            <a:avLst/>
          </a:prstGeom>
        </p:spPr>
        <p:txBody>
          <a:bodyPr wrap="none">
            <a:spAutoFit/>
          </a:bodyPr>
          <a:lstStyle/>
          <a:p>
            <a:r>
              <a:rPr lang="en-US" sz="2800" dirty="0" err="1">
                <a:solidFill>
                  <a:srgbClr val="FF0000"/>
                </a:solidFill>
                <a:latin typeface="Symbol" pitchFamily="18" charset="2"/>
              </a:rPr>
              <a:t>D</a:t>
            </a:r>
            <a:r>
              <a:rPr lang="en-US" sz="2800" i="1" dirty="0" err="1">
                <a:solidFill>
                  <a:srgbClr val="FF0000"/>
                </a:solidFill>
              </a:rPr>
              <a:t>S</a:t>
            </a:r>
            <a:r>
              <a:rPr lang="en-US" sz="2800" baseline="-25000" dirty="0" err="1">
                <a:solidFill>
                  <a:srgbClr val="FF0000"/>
                </a:solidFill>
              </a:rPr>
              <a:t>sys</a:t>
            </a:r>
            <a:endParaRPr lang="en-US" sz="2000" dirty="0">
              <a:solidFill>
                <a:srgbClr val="FF0000"/>
              </a:solidFill>
            </a:endParaRPr>
          </a:p>
        </p:txBody>
      </p:sp>
      <p:cxnSp>
        <p:nvCxnSpPr>
          <p:cNvPr id="17" name="Straight Arrow Connector 16">
            <a:extLst>
              <a:ext uri="{FF2B5EF4-FFF2-40B4-BE49-F238E27FC236}">
                <a16:creationId xmlns:a16="http://schemas.microsoft.com/office/drawing/2014/main" id="{372B02E1-D581-4D34-9F05-D6DA54101E0F}"/>
              </a:ext>
            </a:extLst>
          </p:cNvPr>
          <p:cNvCxnSpPr/>
          <p:nvPr/>
        </p:nvCxnSpPr>
        <p:spPr>
          <a:xfrm>
            <a:off x="2887209" y="1053779"/>
            <a:ext cx="0" cy="5097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3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3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chemeClr val="tx1"/>
                </a:solidFill>
                <a:effectLst/>
                <a:uLnTx/>
                <a:uFillTx/>
                <a:latin typeface="+mj-lt"/>
                <a:ea typeface="+mj-ea"/>
                <a:cs typeface="+mj-cs"/>
              </a:rPr>
              <a:t>Emergent Complexity</a:t>
            </a:r>
          </a:p>
        </p:txBody>
      </p:sp>
      <p:sp>
        <p:nvSpPr>
          <p:cNvPr id="6" name="Rectangle 5"/>
          <p:cNvSpPr/>
          <p:nvPr/>
        </p:nvSpPr>
        <p:spPr>
          <a:xfrm>
            <a:off x="611188" y="1745522"/>
            <a:ext cx="7162800" cy="923330"/>
          </a:xfrm>
          <a:prstGeom prst="rect">
            <a:avLst/>
          </a:prstGeom>
        </p:spPr>
        <p:txBody>
          <a:bodyPr wrap="square">
            <a:spAutoFit/>
          </a:bodyPr>
          <a:lstStyle/>
          <a:p>
            <a:r>
              <a:rPr lang="en-US" b="1" dirty="0"/>
              <a:t>Emergence</a:t>
            </a:r>
            <a:r>
              <a:rPr lang="en-US" dirty="0"/>
              <a:t> is a process whereby larger entities, patterns, and regularities arise through interactions among smaller or simpler entities that themselves do not exhibit such properties.</a:t>
            </a:r>
          </a:p>
        </p:txBody>
      </p:sp>
      <p:sp>
        <p:nvSpPr>
          <p:cNvPr id="9" name="Rectangle 8"/>
          <p:cNvSpPr/>
          <p:nvPr/>
        </p:nvSpPr>
        <p:spPr>
          <a:xfrm>
            <a:off x="1975637" y="1041050"/>
            <a:ext cx="854593" cy="523220"/>
          </a:xfrm>
          <a:prstGeom prst="rect">
            <a:avLst/>
          </a:prstGeom>
        </p:spPr>
        <p:txBody>
          <a:bodyPr wrap="none">
            <a:spAutoFit/>
          </a:bodyPr>
          <a:lstStyle/>
          <a:p>
            <a:r>
              <a:rPr lang="en-US" sz="2800" dirty="0" err="1">
                <a:solidFill>
                  <a:srgbClr val="FF0000"/>
                </a:solidFill>
                <a:latin typeface="Symbol" pitchFamily="18" charset="2"/>
              </a:rPr>
              <a:t>D</a:t>
            </a:r>
            <a:r>
              <a:rPr lang="en-US" sz="2800" i="1" dirty="0" err="1">
                <a:solidFill>
                  <a:srgbClr val="FF0000"/>
                </a:solidFill>
              </a:rPr>
              <a:t>S</a:t>
            </a:r>
            <a:r>
              <a:rPr lang="en-US" sz="2800" baseline="-25000" dirty="0" err="1">
                <a:solidFill>
                  <a:srgbClr val="FF0000"/>
                </a:solidFill>
              </a:rPr>
              <a:t>sys</a:t>
            </a:r>
            <a:endParaRPr lang="en-US" sz="2000" dirty="0">
              <a:solidFill>
                <a:srgbClr val="FF0000"/>
              </a:solidFill>
            </a:endParaRPr>
          </a:p>
        </p:txBody>
      </p:sp>
      <p:cxnSp>
        <p:nvCxnSpPr>
          <p:cNvPr id="10" name="Straight Arrow Connector 9"/>
          <p:cNvCxnSpPr/>
          <p:nvPr/>
        </p:nvCxnSpPr>
        <p:spPr>
          <a:xfrm>
            <a:off x="2887209" y="1053779"/>
            <a:ext cx="0" cy="5097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82457" y="1103246"/>
            <a:ext cx="5167022" cy="400110"/>
          </a:xfrm>
          <a:prstGeom prst="rect">
            <a:avLst/>
          </a:prstGeom>
          <a:noFill/>
        </p:spPr>
        <p:txBody>
          <a:bodyPr wrap="square" rtlCol="0">
            <a:spAutoFit/>
          </a:bodyPr>
          <a:lstStyle/>
          <a:p>
            <a:r>
              <a:rPr lang="en-US" sz="2000" dirty="0">
                <a:solidFill>
                  <a:srgbClr val="FF0000"/>
                </a:solidFill>
              </a:rPr>
              <a:t>= increased order = increased “complexity”</a:t>
            </a:r>
          </a:p>
        </p:txBody>
      </p:sp>
      <p:pic>
        <p:nvPicPr>
          <p:cNvPr id="12" name="Picture 2" descr="http://upload.wikimedia.org/wikipedia/commons/thumb/c/c6/Phospholipids_aqueous_solution_structures.svg/2000px-Phospholipids_aqueous_solution_structures.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7446" y="3318358"/>
            <a:ext cx="2688243" cy="330724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872435" y="2773919"/>
            <a:ext cx="3389241" cy="461665"/>
          </a:xfrm>
          <a:prstGeom prst="rect">
            <a:avLst/>
          </a:prstGeom>
          <a:noFill/>
        </p:spPr>
        <p:txBody>
          <a:bodyPr wrap="square" rtlCol="0">
            <a:spAutoFit/>
          </a:bodyPr>
          <a:lstStyle/>
          <a:p>
            <a:pPr algn="ctr"/>
            <a:r>
              <a:rPr lang="en-US" sz="2400" u="sng" dirty="0" err="1"/>
              <a:t>Amphiphilic</a:t>
            </a:r>
            <a:r>
              <a:rPr lang="en-US" sz="2400" u="sng" dirty="0"/>
              <a:t> Molecules</a:t>
            </a:r>
          </a:p>
        </p:txBody>
      </p:sp>
      <p:pic>
        <p:nvPicPr>
          <p:cNvPr id="15362" name="Picture 2" descr="http://upload.wikimedia.org/wikipedia/commons/thumb/f/fd/Phospholipid.svg/220px-Phospholipid.svg.png"/>
          <p:cNvPicPr>
            <a:picLocks noChangeAspect="1" noChangeArrowheads="1"/>
          </p:cNvPicPr>
          <p:nvPr/>
        </p:nvPicPr>
        <p:blipFill>
          <a:blip r:embed="rId3" cstate="print"/>
          <a:srcRect/>
          <a:stretch>
            <a:fillRect/>
          </a:stretch>
        </p:blipFill>
        <p:spPr bwMode="auto">
          <a:xfrm>
            <a:off x="1782829" y="4469299"/>
            <a:ext cx="1802434" cy="1097846"/>
          </a:xfrm>
          <a:prstGeom prst="rect">
            <a:avLst/>
          </a:prstGeom>
          <a:noFill/>
        </p:spPr>
      </p:pic>
      <p:cxnSp>
        <p:nvCxnSpPr>
          <p:cNvPr id="17" name="Straight Arrow Connector 16"/>
          <p:cNvCxnSpPr/>
          <p:nvPr/>
        </p:nvCxnSpPr>
        <p:spPr>
          <a:xfrm>
            <a:off x="3796747" y="4979504"/>
            <a:ext cx="141135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854682" y="4596056"/>
            <a:ext cx="1235851" cy="369332"/>
          </a:xfrm>
          <a:prstGeom prst="rect">
            <a:avLst/>
          </a:prstGeom>
        </p:spPr>
        <p:txBody>
          <a:bodyPr wrap="none">
            <a:spAutoFit/>
          </a:bodyPr>
          <a:lstStyle/>
          <a:p>
            <a:r>
              <a:rPr lang="en-US" dirty="0">
                <a:solidFill>
                  <a:srgbClr val="FF0000"/>
                </a:solidFill>
              </a:rPr>
              <a:t>Emergence</a:t>
            </a:r>
          </a:p>
        </p:txBody>
      </p:sp>
    </p:spTree>
    <p:extLst>
      <p:ext uri="{BB962C8B-B14F-4D97-AF65-F5344CB8AC3E}">
        <p14:creationId xmlns:p14="http://schemas.microsoft.com/office/powerpoint/2010/main" val="23023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chemeClr val="tx1"/>
                </a:solidFill>
                <a:effectLst/>
                <a:uLnTx/>
                <a:uFillTx/>
                <a:latin typeface="+mj-lt"/>
                <a:ea typeface="+mj-ea"/>
                <a:cs typeface="+mj-cs"/>
              </a:rPr>
              <a:t>Emergent Complexity</a:t>
            </a:r>
          </a:p>
        </p:txBody>
      </p:sp>
      <p:sp>
        <p:nvSpPr>
          <p:cNvPr id="6" name="Rectangle 5"/>
          <p:cNvSpPr/>
          <p:nvPr/>
        </p:nvSpPr>
        <p:spPr>
          <a:xfrm>
            <a:off x="611188" y="1745522"/>
            <a:ext cx="7162800" cy="923330"/>
          </a:xfrm>
          <a:prstGeom prst="rect">
            <a:avLst/>
          </a:prstGeom>
        </p:spPr>
        <p:txBody>
          <a:bodyPr wrap="square">
            <a:spAutoFit/>
          </a:bodyPr>
          <a:lstStyle/>
          <a:p>
            <a:r>
              <a:rPr lang="en-US" b="1" dirty="0"/>
              <a:t>Emergence</a:t>
            </a:r>
            <a:r>
              <a:rPr lang="en-US" dirty="0"/>
              <a:t> is a process whereby larger entities, patterns, and regularities arise through interactions among smaller or simpler entities that themselves do not exhibit such properties.</a:t>
            </a:r>
          </a:p>
        </p:txBody>
      </p:sp>
      <p:sp>
        <p:nvSpPr>
          <p:cNvPr id="9" name="Rectangle 8"/>
          <p:cNvSpPr/>
          <p:nvPr/>
        </p:nvSpPr>
        <p:spPr>
          <a:xfrm>
            <a:off x="1975637" y="1041050"/>
            <a:ext cx="854593" cy="523220"/>
          </a:xfrm>
          <a:prstGeom prst="rect">
            <a:avLst/>
          </a:prstGeom>
        </p:spPr>
        <p:txBody>
          <a:bodyPr wrap="none">
            <a:spAutoFit/>
          </a:bodyPr>
          <a:lstStyle/>
          <a:p>
            <a:r>
              <a:rPr lang="en-US" sz="2800" dirty="0" err="1">
                <a:solidFill>
                  <a:srgbClr val="FF0000"/>
                </a:solidFill>
                <a:latin typeface="Symbol" pitchFamily="18" charset="2"/>
              </a:rPr>
              <a:t>D</a:t>
            </a:r>
            <a:r>
              <a:rPr lang="en-US" sz="2800" i="1" dirty="0" err="1">
                <a:solidFill>
                  <a:srgbClr val="FF0000"/>
                </a:solidFill>
              </a:rPr>
              <a:t>S</a:t>
            </a:r>
            <a:r>
              <a:rPr lang="en-US" sz="2800" baseline="-25000" dirty="0" err="1">
                <a:solidFill>
                  <a:srgbClr val="FF0000"/>
                </a:solidFill>
              </a:rPr>
              <a:t>sys</a:t>
            </a:r>
            <a:endParaRPr lang="en-US" sz="2000" dirty="0">
              <a:solidFill>
                <a:srgbClr val="FF0000"/>
              </a:solidFill>
            </a:endParaRPr>
          </a:p>
        </p:txBody>
      </p:sp>
      <p:cxnSp>
        <p:nvCxnSpPr>
          <p:cNvPr id="10" name="Straight Arrow Connector 9"/>
          <p:cNvCxnSpPr/>
          <p:nvPr/>
        </p:nvCxnSpPr>
        <p:spPr>
          <a:xfrm>
            <a:off x="2887209" y="1053779"/>
            <a:ext cx="0" cy="5097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82457" y="1103246"/>
            <a:ext cx="5167022" cy="400110"/>
          </a:xfrm>
          <a:prstGeom prst="rect">
            <a:avLst/>
          </a:prstGeom>
          <a:noFill/>
        </p:spPr>
        <p:txBody>
          <a:bodyPr wrap="square" rtlCol="0">
            <a:spAutoFit/>
          </a:bodyPr>
          <a:lstStyle/>
          <a:p>
            <a:r>
              <a:rPr lang="en-US" sz="2000" dirty="0">
                <a:solidFill>
                  <a:srgbClr val="FF0000"/>
                </a:solidFill>
              </a:rPr>
              <a:t>= increased order = increased “complexity”</a:t>
            </a:r>
          </a:p>
        </p:txBody>
      </p:sp>
      <p:sp>
        <p:nvSpPr>
          <p:cNvPr id="13" name="TextBox 12"/>
          <p:cNvSpPr txBox="1"/>
          <p:nvPr/>
        </p:nvSpPr>
        <p:spPr>
          <a:xfrm>
            <a:off x="2872435" y="2773919"/>
            <a:ext cx="3389241" cy="461665"/>
          </a:xfrm>
          <a:prstGeom prst="rect">
            <a:avLst/>
          </a:prstGeom>
          <a:noFill/>
        </p:spPr>
        <p:txBody>
          <a:bodyPr wrap="square" rtlCol="0">
            <a:spAutoFit/>
          </a:bodyPr>
          <a:lstStyle/>
          <a:p>
            <a:pPr algn="ctr"/>
            <a:r>
              <a:rPr lang="en-US" sz="2400" u="sng" dirty="0"/>
              <a:t>Sand Ripples</a:t>
            </a:r>
          </a:p>
        </p:txBody>
      </p:sp>
      <p:pic>
        <p:nvPicPr>
          <p:cNvPr id="35842" name="Picture 2" descr="http://upload.wikimedia.org/wikipedia/commons/thumb/c/cd/Sand_dune_ripples.jpg/1024px-Sand_dune_ripples.jpg"/>
          <p:cNvPicPr>
            <a:picLocks noChangeAspect="1" noChangeArrowheads="1"/>
          </p:cNvPicPr>
          <p:nvPr/>
        </p:nvPicPr>
        <p:blipFill>
          <a:blip r:embed="rId2" cstate="print"/>
          <a:srcRect/>
          <a:stretch>
            <a:fillRect/>
          </a:stretch>
        </p:blipFill>
        <p:spPr bwMode="auto">
          <a:xfrm>
            <a:off x="5691009" y="3268663"/>
            <a:ext cx="2041635" cy="1531226"/>
          </a:xfrm>
          <a:prstGeom prst="rect">
            <a:avLst/>
          </a:prstGeom>
          <a:noFill/>
        </p:spPr>
      </p:pic>
      <p:pic>
        <p:nvPicPr>
          <p:cNvPr id="35844" name="Picture 4" descr="http://images.rgs.org/webimages/0/0/20000/4000/0/S0024044.jpg"/>
          <p:cNvPicPr>
            <a:picLocks noChangeAspect="1" noChangeArrowheads="1"/>
          </p:cNvPicPr>
          <p:nvPr/>
        </p:nvPicPr>
        <p:blipFill>
          <a:blip r:embed="rId3" cstate="print"/>
          <a:srcRect/>
          <a:stretch>
            <a:fillRect/>
          </a:stretch>
        </p:blipFill>
        <p:spPr bwMode="auto">
          <a:xfrm>
            <a:off x="631316" y="4045227"/>
            <a:ext cx="1641984" cy="1752117"/>
          </a:xfrm>
          <a:prstGeom prst="rect">
            <a:avLst/>
          </a:prstGeom>
          <a:noFill/>
        </p:spPr>
      </p:pic>
      <p:pic>
        <p:nvPicPr>
          <p:cNvPr id="35846" name="Picture 6" descr="http://www.virtualbay.co.nz/nature/pics/Pohara-Sand-Ripples.jpg"/>
          <p:cNvPicPr>
            <a:picLocks noChangeAspect="1" noChangeArrowheads="1"/>
          </p:cNvPicPr>
          <p:nvPr/>
        </p:nvPicPr>
        <p:blipFill>
          <a:blip r:embed="rId4" cstate="print"/>
          <a:srcRect/>
          <a:stretch>
            <a:fillRect/>
          </a:stretch>
        </p:blipFill>
        <p:spPr bwMode="auto">
          <a:xfrm>
            <a:off x="5373619" y="4901543"/>
            <a:ext cx="2696647" cy="1688101"/>
          </a:xfrm>
          <a:prstGeom prst="rect">
            <a:avLst/>
          </a:prstGeom>
          <a:noFill/>
        </p:spPr>
      </p:pic>
      <p:cxnSp>
        <p:nvCxnSpPr>
          <p:cNvPr id="15" name="Straight Arrow Connector 14"/>
          <p:cNvCxnSpPr/>
          <p:nvPr/>
        </p:nvCxnSpPr>
        <p:spPr>
          <a:xfrm>
            <a:off x="3796747" y="4979504"/>
            <a:ext cx="141135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854682" y="4596056"/>
            <a:ext cx="1235851" cy="369332"/>
          </a:xfrm>
          <a:prstGeom prst="rect">
            <a:avLst/>
          </a:prstGeom>
        </p:spPr>
        <p:txBody>
          <a:bodyPr wrap="none">
            <a:spAutoFit/>
          </a:bodyPr>
          <a:lstStyle/>
          <a:p>
            <a:r>
              <a:rPr lang="en-US" dirty="0">
                <a:solidFill>
                  <a:srgbClr val="FF0000"/>
                </a:solidFill>
              </a:rPr>
              <a:t>Emergence</a:t>
            </a:r>
          </a:p>
        </p:txBody>
      </p:sp>
      <p:sp>
        <p:nvSpPr>
          <p:cNvPr id="19" name="Rectangle 18"/>
          <p:cNvSpPr/>
          <p:nvPr/>
        </p:nvSpPr>
        <p:spPr>
          <a:xfrm>
            <a:off x="2277671" y="4668944"/>
            <a:ext cx="338554" cy="461665"/>
          </a:xfrm>
          <a:prstGeom prst="rect">
            <a:avLst/>
          </a:prstGeom>
        </p:spPr>
        <p:txBody>
          <a:bodyPr wrap="none">
            <a:spAutoFit/>
          </a:bodyPr>
          <a:lstStyle/>
          <a:p>
            <a:r>
              <a:rPr lang="en-US" sz="2400" dirty="0"/>
              <a:t>+</a:t>
            </a:r>
          </a:p>
        </p:txBody>
      </p:sp>
      <p:sp>
        <p:nvSpPr>
          <p:cNvPr id="20" name="Rectangle 19"/>
          <p:cNvSpPr/>
          <p:nvPr/>
        </p:nvSpPr>
        <p:spPr>
          <a:xfrm>
            <a:off x="2601287" y="4314448"/>
            <a:ext cx="1107547" cy="1200329"/>
          </a:xfrm>
          <a:prstGeom prst="rect">
            <a:avLst/>
          </a:prstGeom>
        </p:spPr>
        <p:txBody>
          <a:bodyPr wrap="none">
            <a:spAutoFit/>
          </a:bodyPr>
          <a:lstStyle/>
          <a:p>
            <a:pPr algn="ctr"/>
            <a:r>
              <a:rPr lang="en-US" sz="2400" dirty="0"/>
              <a:t>wind</a:t>
            </a:r>
          </a:p>
          <a:p>
            <a:pPr algn="ctr"/>
            <a:r>
              <a:rPr lang="en-US" sz="2400" dirty="0"/>
              <a:t>and/or </a:t>
            </a:r>
          </a:p>
          <a:p>
            <a:pPr algn="ctr"/>
            <a:r>
              <a:rPr lang="en-US" sz="2400" dirty="0"/>
              <a:t>water</a:t>
            </a:r>
          </a:p>
        </p:txBody>
      </p:sp>
    </p:spTree>
    <p:extLst>
      <p:ext uri="{BB962C8B-B14F-4D97-AF65-F5344CB8AC3E}">
        <p14:creationId xmlns:p14="http://schemas.microsoft.com/office/powerpoint/2010/main" val="23023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00510" y="323"/>
            <a:ext cx="6324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chemeClr val="tx1"/>
                </a:solidFill>
                <a:effectLst/>
                <a:uLnTx/>
                <a:uFillTx/>
                <a:latin typeface="+mj-lt"/>
                <a:ea typeface="+mj-ea"/>
                <a:cs typeface="+mj-cs"/>
              </a:rPr>
              <a:t>Emergent Complexity</a:t>
            </a:r>
          </a:p>
        </p:txBody>
      </p:sp>
      <p:sp>
        <p:nvSpPr>
          <p:cNvPr id="6" name="Rectangle 5"/>
          <p:cNvSpPr/>
          <p:nvPr/>
        </p:nvSpPr>
        <p:spPr>
          <a:xfrm>
            <a:off x="611188" y="1745522"/>
            <a:ext cx="7162800" cy="923330"/>
          </a:xfrm>
          <a:prstGeom prst="rect">
            <a:avLst/>
          </a:prstGeom>
        </p:spPr>
        <p:txBody>
          <a:bodyPr wrap="square">
            <a:spAutoFit/>
          </a:bodyPr>
          <a:lstStyle/>
          <a:p>
            <a:r>
              <a:rPr lang="en-US" b="1" dirty="0"/>
              <a:t>Emergence</a:t>
            </a:r>
            <a:r>
              <a:rPr lang="en-US" dirty="0"/>
              <a:t> is a process whereby larger entities, patterns, and regularities arise through interactions among smaller or simpler entities that themselves do not exhibit such properties.</a:t>
            </a:r>
          </a:p>
        </p:txBody>
      </p:sp>
      <p:sp>
        <p:nvSpPr>
          <p:cNvPr id="9" name="Rectangle 8"/>
          <p:cNvSpPr/>
          <p:nvPr/>
        </p:nvSpPr>
        <p:spPr>
          <a:xfrm>
            <a:off x="1975637" y="1041050"/>
            <a:ext cx="854593" cy="523220"/>
          </a:xfrm>
          <a:prstGeom prst="rect">
            <a:avLst/>
          </a:prstGeom>
        </p:spPr>
        <p:txBody>
          <a:bodyPr wrap="none">
            <a:spAutoFit/>
          </a:bodyPr>
          <a:lstStyle/>
          <a:p>
            <a:r>
              <a:rPr lang="en-US" sz="2800" dirty="0" err="1">
                <a:solidFill>
                  <a:srgbClr val="FF0000"/>
                </a:solidFill>
                <a:latin typeface="Symbol" pitchFamily="18" charset="2"/>
              </a:rPr>
              <a:t>D</a:t>
            </a:r>
            <a:r>
              <a:rPr lang="en-US" sz="2800" i="1" dirty="0" err="1">
                <a:solidFill>
                  <a:srgbClr val="FF0000"/>
                </a:solidFill>
              </a:rPr>
              <a:t>S</a:t>
            </a:r>
            <a:r>
              <a:rPr lang="en-US" sz="2800" baseline="-25000" dirty="0" err="1">
                <a:solidFill>
                  <a:srgbClr val="FF0000"/>
                </a:solidFill>
              </a:rPr>
              <a:t>sys</a:t>
            </a:r>
            <a:endParaRPr lang="en-US" sz="2000" dirty="0">
              <a:solidFill>
                <a:srgbClr val="FF0000"/>
              </a:solidFill>
            </a:endParaRPr>
          </a:p>
        </p:txBody>
      </p:sp>
      <p:cxnSp>
        <p:nvCxnSpPr>
          <p:cNvPr id="10" name="Straight Arrow Connector 9"/>
          <p:cNvCxnSpPr/>
          <p:nvPr/>
        </p:nvCxnSpPr>
        <p:spPr>
          <a:xfrm>
            <a:off x="2887209" y="1053779"/>
            <a:ext cx="0" cy="5097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82457" y="1103246"/>
            <a:ext cx="5167022" cy="400110"/>
          </a:xfrm>
          <a:prstGeom prst="rect">
            <a:avLst/>
          </a:prstGeom>
          <a:noFill/>
        </p:spPr>
        <p:txBody>
          <a:bodyPr wrap="square" rtlCol="0">
            <a:spAutoFit/>
          </a:bodyPr>
          <a:lstStyle/>
          <a:p>
            <a:r>
              <a:rPr lang="en-US" sz="2000" dirty="0">
                <a:solidFill>
                  <a:srgbClr val="FF0000"/>
                </a:solidFill>
              </a:rPr>
              <a:t>= increased order = increased “complexity”</a:t>
            </a:r>
          </a:p>
        </p:txBody>
      </p:sp>
      <p:sp>
        <p:nvSpPr>
          <p:cNvPr id="13" name="TextBox 12"/>
          <p:cNvSpPr txBox="1"/>
          <p:nvPr/>
        </p:nvSpPr>
        <p:spPr>
          <a:xfrm>
            <a:off x="2594143" y="2773919"/>
            <a:ext cx="3955748" cy="461665"/>
          </a:xfrm>
          <a:prstGeom prst="rect">
            <a:avLst/>
          </a:prstGeom>
          <a:noFill/>
        </p:spPr>
        <p:txBody>
          <a:bodyPr wrap="square" rtlCol="0">
            <a:spAutoFit/>
          </a:bodyPr>
          <a:lstStyle/>
          <a:p>
            <a:pPr algn="ctr"/>
            <a:r>
              <a:rPr lang="en-US" sz="2400" u="sng" dirty="0"/>
              <a:t>Ant/Termite Colony</a:t>
            </a:r>
          </a:p>
        </p:txBody>
      </p:sp>
      <p:cxnSp>
        <p:nvCxnSpPr>
          <p:cNvPr id="15" name="Straight Arrow Connector 14"/>
          <p:cNvCxnSpPr/>
          <p:nvPr/>
        </p:nvCxnSpPr>
        <p:spPr>
          <a:xfrm>
            <a:off x="3796747" y="4979504"/>
            <a:ext cx="141135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854682" y="4596056"/>
            <a:ext cx="1235851" cy="369332"/>
          </a:xfrm>
          <a:prstGeom prst="rect">
            <a:avLst/>
          </a:prstGeom>
        </p:spPr>
        <p:txBody>
          <a:bodyPr wrap="none">
            <a:spAutoFit/>
          </a:bodyPr>
          <a:lstStyle/>
          <a:p>
            <a:r>
              <a:rPr lang="en-US" dirty="0">
                <a:solidFill>
                  <a:srgbClr val="FF0000"/>
                </a:solidFill>
              </a:rPr>
              <a:t>Emergence</a:t>
            </a:r>
          </a:p>
        </p:txBody>
      </p:sp>
      <p:pic>
        <p:nvPicPr>
          <p:cNvPr id="12" name="Picture 8" descr="A complex shaped Cape York termite m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3553" y="3437628"/>
            <a:ext cx="2348484" cy="3129356"/>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http://clarkspest.com/images/superTermite.jpg"/>
          <p:cNvPicPr>
            <a:picLocks noChangeAspect="1" noChangeArrowheads="1"/>
          </p:cNvPicPr>
          <p:nvPr/>
        </p:nvPicPr>
        <p:blipFill>
          <a:blip r:embed="rId3" cstate="print"/>
          <a:srcRect/>
          <a:stretch>
            <a:fillRect/>
          </a:stretch>
        </p:blipFill>
        <p:spPr bwMode="auto">
          <a:xfrm>
            <a:off x="1606689" y="4324143"/>
            <a:ext cx="2143192" cy="1510127"/>
          </a:xfrm>
          <a:prstGeom prst="rect">
            <a:avLst/>
          </a:prstGeom>
          <a:noFill/>
        </p:spPr>
      </p:pic>
    </p:spTree>
    <p:extLst>
      <p:ext uri="{BB962C8B-B14F-4D97-AF65-F5344CB8AC3E}">
        <p14:creationId xmlns:p14="http://schemas.microsoft.com/office/powerpoint/2010/main" val="23023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1487</TotalTime>
  <Words>1419</Words>
  <Application>Microsoft Office PowerPoint</Application>
  <PresentationFormat>On-screen Show (4:3)</PresentationFormat>
  <Paragraphs>224</Paragraphs>
  <Slides>27</Slides>
  <Notes>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2" baseType="lpstr">
      <vt:lpstr>Arial</vt:lpstr>
      <vt:lpstr>Calibri</vt:lpstr>
      <vt:lpstr>Symbol</vt:lpstr>
      <vt:lpstr>Office Theme</vt:lpstr>
      <vt:lpstr>CS ChemDraw Drawing</vt:lpstr>
      <vt:lpstr>PowerPoint Presentation</vt:lpstr>
      <vt:lpstr>PowerPoint Presentation</vt:lpstr>
      <vt:lpstr>2nd Law of Thermodynamics</vt:lpstr>
      <vt:lpstr>2nd Law of Thermodynamics</vt:lpstr>
      <vt:lpstr>2nd Law of Thermodynamics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Laws of Thermodynamics</vt:lpstr>
      <vt:lpstr>4th Law of Thermodynamics</vt:lpstr>
      <vt:lpstr>Emergent Complexity</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Micelles</dc:title>
  <dc:creator>Vastib Laptop</dc:creator>
  <cp:lastModifiedBy>Vastib</cp:lastModifiedBy>
  <cp:revision>46</cp:revision>
  <dcterms:created xsi:type="dcterms:W3CDTF">2015-04-20T01:58:48Z</dcterms:created>
  <dcterms:modified xsi:type="dcterms:W3CDTF">2019-04-06T14:33:29Z</dcterms:modified>
</cp:coreProperties>
</file>